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67.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Default Extension="emf" ContentType="image/x-emf"/>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4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84"/>
  </p:notesMasterIdLst>
  <p:handoutMasterIdLst>
    <p:handoutMasterId r:id="rId85"/>
  </p:handoutMasterIdLst>
  <p:sldIdLst>
    <p:sldId id="321" r:id="rId5"/>
    <p:sldId id="323" r:id="rId6"/>
    <p:sldId id="322" r:id="rId7"/>
    <p:sldId id="393" r:id="rId8"/>
    <p:sldId id="394" r:id="rId9"/>
    <p:sldId id="395" r:id="rId10"/>
    <p:sldId id="396" r:id="rId11"/>
    <p:sldId id="401" r:id="rId12"/>
    <p:sldId id="347" r:id="rId13"/>
    <p:sldId id="302" r:id="rId14"/>
    <p:sldId id="352" r:id="rId15"/>
    <p:sldId id="353" r:id="rId16"/>
    <p:sldId id="356" r:id="rId17"/>
    <p:sldId id="362" r:id="rId18"/>
    <p:sldId id="359" r:id="rId19"/>
    <p:sldId id="360" r:id="rId20"/>
    <p:sldId id="361" r:id="rId21"/>
    <p:sldId id="354" r:id="rId22"/>
    <p:sldId id="355" r:id="rId23"/>
    <p:sldId id="357" r:id="rId24"/>
    <p:sldId id="358" r:id="rId25"/>
    <p:sldId id="344" r:id="rId26"/>
    <p:sldId id="341" r:id="rId27"/>
    <p:sldId id="345" r:id="rId28"/>
    <p:sldId id="373" r:id="rId29"/>
    <p:sldId id="374" r:id="rId30"/>
    <p:sldId id="375" r:id="rId31"/>
    <p:sldId id="376" r:id="rId32"/>
    <p:sldId id="377" r:id="rId33"/>
    <p:sldId id="378" r:id="rId34"/>
    <p:sldId id="379" r:id="rId35"/>
    <p:sldId id="380" r:id="rId36"/>
    <p:sldId id="381" r:id="rId37"/>
    <p:sldId id="382" r:id="rId38"/>
    <p:sldId id="383" r:id="rId39"/>
    <p:sldId id="346" r:id="rId40"/>
    <p:sldId id="385" r:id="rId41"/>
    <p:sldId id="384" r:id="rId42"/>
    <p:sldId id="348" r:id="rId43"/>
    <p:sldId id="365" r:id="rId44"/>
    <p:sldId id="372" r:id="rId45"/>
    <p:sldId id="371" r:id="rId46"/>
    <p:sldId id="349" r:id="rId47"/>
    <p:sldId id="343" r:id="rId48"/>
    <p:sldId id="350" r:id="rId49"/>
    <p:sldId id="363" r:id="rId50"/>
    <p:sldId id="367" r:id="rId51"/>
    <p:sldId id="368" r:id="rId52"/>
    <p:sldId id="369" r:id="rId53"/>
    <p:sldId id="370" r:id="rId54"/>
    <p:sldId id="403" r:id="rId55"/>
    <p:sldId id="404" r:id="rId56"/>
    <p:sldId id="405" r:id="rId57"/>
    <p:sldId id="406" r:id="rId58"/>
    <p:sldId id="407" r:id="rId59"/>
    <p:sldId id="408" r:id="rId60"/>
    <p:sldId id="409" r:id="rId61"/>
    <p:sldId id="410" r:id="rId62"/>
    <p:sldId id="364" r:id="rId63"/>
    <p:sldId id="397" r:id="rId64"/>
    <p:sldId id="398" r:id="rId65"/>
    <p:sldId id="366" r:id="rId66"/>
    <p:sldId id="399" r:id="rId67"/>
    <p:sldId id="400" r:id="rId68"/>
    <p:sldId id="412" r:id="rId69"/>
    <p:sldId id="411" r:id="rId70"/>
    <p:sldId id="413" r:id="rId71"/>
    <p:sldId id="351" r:id="rId72"/>
    <p:sldId id="386" r:id="rId73"/>
    <p:sldId id="389" r:id="rId74"/>
    <p:sldId id="388" r:id="rId75"/>
    <p:sldId id="387" r:id="rId76"/>
    <p:sldId id="390" r:id="rId77"/>
    <p:sldId id="391" r:id="rId78"/>
    <p:sldId id="392" r:id="rId79"/>
    <p:sldId id="402" r:id="rId80"/>
    <p:sldId id="414" r:id="rId81"/>
    <p:sldId id="339" r:id="rId82"/>
    <p:sldId id="318" r:id="rId83"/>
  </p:sldIdLst>
  <p:sldSz cx="9144000" cy="6858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B050"/>
    <a:srgbClr val="6D6E71"/>
    <a:srgbClr val="E31837"/>
    <a:srgbClr val="F3901D"/>
    <a:srgbClr val="7C3520"/>
    <a:srgbClr val="FDBC5F"/>
    <a:srgbClr val="DC4128"/>
    <a:srgbClr val="FFC000"/>
    <a:srgbClr val="BE3A3A"/>
    <a:srgbClr val="625753"/>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9" autoAdjust="0"/>
    <p:restoredTop sz="94567" autoAdjust="0"/>
  </p:normalViewPr>
  <p:slideViewPr>
    <p:cSldViewPr snapToGrid="0" showGuides="1">
      <p:cViewPr>
        <p:scale>
          <a:sx n="90" d="100"/>
          <a:sy n="90" d="100"/>
        </p:scale>
        <p:origin x="-1050" y="-138"/>
      </p:cViewPr>
      <p:guideLst>
        <p:guide orient="horz" pos="4104"/>
        <p:guide orient="horz" pos="201"/>
        <p:guide pos="5485"/>
        <p:guide pos="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3" d="100"/>
          <a:sy n="73" d="100"/>
        </p:scale>
        <p:origin x="-2700" y="-102"/>
      </p:cViewPr>
      <p:guideLst>
        <p:guide orient="horz" pos="3127"/>
        <p:guide pos="2141"/>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8549E7A6-37FA-4A9B-8751-1A9E530F18D0}" type="datetimeFigureOut">
              <a:rPr lang="es-ES" smtClean="0"/>
              <a:pPr/>
              <a:t>11/05/2015</a:t>
            </a:fld>
            <a:endParaRPr lang="es-ES"/>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s-ES"/>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75E7977E-F0EA-4856-867D-C30A613606BD}" type="slidenum">
              <a:rPr lang="es-ES" smtClean="0"/>
              <a:pPr/>
              <a:t>‹#›</a:t>
            </a:fld>
            <a:endParaRPr lang="es-E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2B83E211-F7A7-4317-892B-28769BDE5747}" type="datetimeFigureOut">
              <a:rPr lang="en-US" smtClean="0"/>
              <a:pPr/>
              <a:t>5/11/2015</a:t>
            </a:fld>
            <a:endParaRPr lang="en-US" dirty="0"/>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063A218D-F311-4799-90C5-974E162849B4}" type="slidenum">
              <a:rPr lang="en-US" smtClean="0"/>
              <a:pPr/>
              <a:t>‹#›</a:t>
            </a:fld>
            <a:endParaRPr lang="en-US" dirty="0"/>
          </a:p>
        </p:txBody>
      </p:sp>
    </p:spTree>
    <p:extLst>
      <p:ext uri="{BB962C8B-B14F-4D97-AF65-F5344CB8AC3E}">
        <p14:creationId xmlns="" xmlns:p14="http://schemas.microsoft.com/office/powerpoint/2010/main" val="221409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63A218D-F311-4799-90C5-974E162849B4}"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13</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15</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20</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21</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32</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42</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51</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64</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65</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67</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68</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69</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70</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71</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76</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77</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78</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LCC,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LCC or its subsidiaries. Any unauthorized use, disclosure or public dissemination of information contained herein is prohibited. Unless specifically noted, LCC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LCC . Information contained in a presentation hosted or promoted by LCC is provided “as is” without warranty of any kind, either expressed or implied, including any warranty of merchantability or fitness for a particular purpose. LCC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a:off x="1170548" y="2662199"/>
            <a:ext cx="6802905" cy="1533603"/>
          </a:xfrm>
          <a:prstGeom prst="rect">
            <a:avLst/>
          </a:prstGeom>
        </p:spPr>
      </p:pic>
      <p:sp>
        <p:nvSpPr>
          <p:cNvPr id="2" name="Rectangle 1"/>
          <p:cNvSpPr/>
          <p:nvPr userDrawn="1"/>
        </p:nvSpPr>
        <p:spPr>
          <a:xfrm>
            <a:off x="0" y="0"/>
            <a:ext cx="9144000" cy="6858000"/>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7" name="Picture 6"/>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7"/>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7055947" y="6614013"/>
            <a:ext cx="1923604" cy="153888"/>
          </a:xfrm>
          <a:prstGeom prst="rect">
            <a:avLst/>
          </a:prstGeom>
          <a:noFill/>
          <a:ln w="9525">
            <a:noFill/>
            <a:miter lim="800000"/>
            <a:headEnd/>
            <a:tailEnd/>
          </a:ln>
        </p:spPr>
        <p:txBody>
          <a:bodyPr wrap="none" lIns="0" tIns="0" rIns="0" bIns="0" anchor="ctr">
            <a:spAutoFit/>
          </a:bodyPr>
          <a:lstStyle/>
          <a:p>
            <a:pPr algn="r">
              <a:defRPr/>
            </a:pPr>
            <a:r>
              <a:rPr lang="en-US" sz="1000" dirty="0" smtClean="0">
                <a:solidFill>
                  <a:schemeClr val="tx2"/>
                </a:solidFill>
                <a:latin typeface="Arial" pitchFamily="34" charset="0"/>
                <a:cs typeface="Arial" pitchFamily="34" charset="0"/>
              </a:rPr>
              <a:t> </a:t>
            </a:r>
            <a:r>
              <a:rPr lang="en-IN" sz="1000" dirty="0" smtClean="0">
                <a:solidFill>
                  <a:schemeClr val="tx2"/>
                </a:solidFill>
                <a:latin typeface="Arial" pitchFamily="34" charset="0"/>
                <a:cs typeface="Arial" pitchFamily="34" charset="0"/>
              </a:rPr>
              <a:t>Delivering Value. Together</a:t>
            </a:r>
            <a:r>
              <a:rPr lang="en-IN" sz="1000" baseline="0" dirty="0" smtClean="0">
                <a:solidFill>
                  <a:schemeClr val="tx2"/>
                </a:solidFill>
                <a:latin typeface="Arial" pitchFamily="34" charset="0"/>
                <a:cs typeface="Arial" pitchFamily="34" charset="0"/>
              </a:rPr>
              <a:t>   </a:t>
            </a:r>
            <a:r>
              <a:rPr lang="en-US" sz="1000" dirty="0" smtClean="0">
                <a:solidFill>
                  <a:schemeClr val="tx2"/>
                </a:solidFill>
                <a:latin typeface="Arial" pitchFamily="34" charset="0"/>
                <a:cs typeface="Arial" pitchFamily="34" charset="0"/>
              </a:rPr>
              <a:t>│ </a:t>
            </a:r>
            <a:fld id="{6856ECDB-1CEE-4F69-ADCA-557460F2116E}" type="slidenum">
              <a:rPr lang="en-US" sz="1000" smtClean="0">
                <a:solidFill>
                  <a:schemeClr val="tx2"/>
                </a:solidFill>
                <a:latin typeface="Arial" pitchFamily="34" charset="0"/>
                <a:cs typeface="Arial" pitchFamily="34" charset="0"/>
              </a:rPr>
              <a:pPr algn="r">
                <a:defRPr/>
              </a:pPr>
              <a:t>‹#›</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1"/>
            <a:ext cx="1949252"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2015 LCC.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7.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48243" y="3650745"/>
            <a:ext cx="5511800" cy="276999"/>
          </a:xfrm>
        </p:spPr>
        <p:txBody>
          <a:bodyPr/>
          <a:lstStyle/>
          <a:p>
            <a:r>
              <a:rPr lang="en-US" sz="2400" dirty="0" smtClean="0"/>
              <a:t>2015</a:t>
            </a:r>
            <a:endParaRPr lang="en-US" sz="2400" dirty="0"/>
          </a:p>
        </p:txBody>
      </p:sp>
      <p:sp>
        <p:nvSpPr>
          <p:cNvPr id="3" name="Title 2"/>
          <p:cNvSpPr>
            <a:spLocks noGrp="1"/>
          </p:cNvSpPr>
          <p:nvPr>
            <p:ph type="title"/>
          </p:nvPr>
        </p:nvSpPr>
        <p:spPr>
          <a:xfrm>
            <a:off x="1506621" y="2293957"/>
            <a:ext cx="6681356" cy="1231106"/>
          </a:xfrm>
        </p:spPr>
        <p:txBody>
          <a:bodyPr/>
          <a:lstStyle/>
          <a:p>
            <a:pPr algn="ctr"/>
            <a:r>
              <a:rPr lang="en-US" dirty="0" smtClean="0">
                <a:solidFill>
                  <a:srgbClr val="E31837"/>
                </a:solidFill>
              </a:rPr>
              <a:t>ANALISIS 2G/3G/4G</a:t>
            </a:r>
            <a:br>
              <a:rPr lang="en-US" dirty="0" smtClean="0">
                <a:solidFill>
                  <a:srgbClr val="E31837"/>
                </a:solidFill>
              </a:rPr>
            </a:br>
            <a:r>
              <a:rPr lang="en-US" dirty="0" smtClean="0">
                <a:solidFill>
                  <a:srgbClr val="E31837"/>
                </a:solidFill>
              </a:rPr>
              <a:t>ACCESIBILIDAD &amp; CAÍDAS</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1539593"/>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7" y="1001800"/>
            <a:ext cx="635551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Font typeface="Arial" pitchFamily="34" charset="0"/>
            </a:pPr>
            <a:r>
              <a:rPr lang="es-ES" b="1" dirty="0" smtClean="0">
                <a:solidFill>
                  <a:schemeClr val="bg2"/>
                </a:solidFill>
                <a:latin typeface="+mj-lt"/>
              </a:rPr>
              <a:t>Tipo de casuística</a:t>
            </a:r>
            <a:endParaRPr lang="en-US" b="1" dirty="0" smtClean="0">
              <a:solidFill>
                <a:schemeClr val="bg2"/>
              </a:solidFill>
              <a:latin typeface="+mj-lt"/>
            </a:endParaRPr>
          </a:p>
        </p:txBody>
      </p:sp>
      <p:cxnSp>
        <p:nvCxnSpPr>
          <p:cNvPr id="17" name="Straight Connector 16"/>
          <p:cNvCxnSpPr/>
          <p:nvPr/>
        </p:nvCxnSpPr>
        <p:spPr>
          <a:xfrm>
            <a:off x="2469803" y="1332774"/>
            <a:ext cx="65891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58877" y="1539593"/>
            <a:ext cx="6589133"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Malos</a:t>
            </a:r>
            <a:r>
              <a:rPr lang="en-US" sz="1400" dirty="0" smtClean="0"/>
              <a:t> </a:t>
            </a:r>
            <a:r>
              <a:rPr lang="en-US" sz="1400" dirty="0" err="1" smtClean="0"/>
              <a:t>niveles</a:t>
            </a:r>
            <a:r>
              <a:rPr lang="en-US" sz="1400" dirty="0" smtClean="0"/>
              <a:t> de </a:t>
            </a:r>
            <a:r>
              <a:rPr lang="en-US" sz="1400" dirty="0" err="1" smtClean="0"/>
              <a:t>señal</a:t>
            </a:r>
            <a:r>
              <a:rPr lang="en-US" sz="1400" dirty="0" smtClean="0"/>
              <a:t> (</a:t>
            </a:r>
            <a:r>
              <a:rPr lang="en-US" sz="1400" dirty="0" err="1" smtClean="0"/>
              <a:t>RxLev</a:t>
            </a:r>
            <a:r>
              <a:rPr lang="en-US" sz="1400" dirty="0" smtClean="0"/>
              <a:t> &lt; -104 </a:t>
            </a:r>
            <a:r>
              <a:rPr lang="en-US" sz="1400" dirty="0" err="1" smtClean="0"/>
              <a:t>dBm</a:t>
            </a:r>
            <a:r>
              <a:rPr lang="en-US" sz="1400" dirty="0" smtClean="0"/>
              <a:t>) de la </a:t>
            </a:r>
            <a:r>
              <a:rPr lang="en-US" sz="1400" dirty="0" err="1" smtClean="0"/>
              <a:t>celda</a:t>
            </a:r>
            <a:r>
              <a:rPr lang="en-US" sz="1400" dirty="0" smtClean="0"/>
              <a:t> </a:t>
            </a:r>
            <a:r>
              <a:rPr lang="en-US" sz="1400" dirty="0" err="1" smtClean="0"/>
              <a:t>acampada</a:t>
            </a:r>
            <a:r>
              <a:rPr lang="en-US" sz="1400" dirty="0" smtClean="0"/>
              <a:t> y </a:t>
            </a:r>
            <a:r>
              <a:rPr lang="en-US" sz="1400" dirty="0" err="1" smtClean="0"/>
              <a:t>malos</a:t>
            </a:r>
            <a:r>
              <a:rPr lang="en-US" sz="1400" dirty="0" smtClean="0"/>
              <a:t> </a:t>
            </a:r>
            <a:r>
              <a:rPr lang="en-US" sz="1400" dirty="0" err="1" smtClean="0"/>
              <a:t>niveles</a:t>
            </a:r>
            <a:r>
              <a:rPr lang="en-US" sz="1400" dirty="0" smtClean="0"/>
              <a:t> en </a:t>
            </a:r>
            <a:r>
              <a:rPr lang="en-US" sz="1400" dirty="0" err="1" smtClean="0"/>
              <a:t>las</a:t>
            </a:r>
            <a:r>
              <a:rPr lang="en-US" sz="1400" dirty="0" smtClean="0"/>
              <a:t> </a:t>
            </a:r>
            <a:r>
              <a:rPr lang="en-US" sz="1400" dirty="0" err="1" smtClean="0"/>
              <a:t>colindancias</a:t>
            </a:r>
            <a:r>
              <a:rPr lang="en-US" sz="1400" dirty="0"/>
              <a:t>.</a:t>
            </a:r>
          </a:p>
        </p:txBody>
      </p:sp>
      <p:sp>
        <p:nvSpPr>
          <p:cNvPr id="28" name="Pentagon 6"/>
          <p:cNvSpPr/>
          <p:nvPr/>
        </p:nvSpPr>
        <p:spPr>
          <a:xfrm>
            <a:off x="215188" y="232805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sp>
        <p:nvSpPr>
          <p:cNvPr id="29" name="Pentagon 6"/>
          <p:cNvSpPr/>
          <p:nvPr/>
        </p:nvSpPr>
        <p:spPr>
          <a:xfrm>
            <a:off x="215188" y="312237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0" name="Pentagon 6"/>
          <p:cNvSpPr/>
          <p:nvPr/>
        </p:nvSpPr>
        <p:spPr>
          <a:xfrm>
            <a:off x="215188" y="3908689"/>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32" name="Pentagon 6"/>
          <p:cNvSpPr/>
          <p:nvPr/>
        </p:nvSpPr>
        <p:spPr>
          <a:xfrm>
            <a:off x="215188" y="46976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3" name="Pentagon 6"/>
          <p:cNvSpPr/>
          <p:nvPr/>
        </p:nvSpPr>
        <p:spPr>
          <a:xfrm>
            <a:off x="215188" y="54859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6" name="TextBox 15"/>
          <p:cNvSpPr txBox="1"/>
          <p:nvPr/>
        </p:nvSpPr>
        <p:spPr>
          <a:xfrm>
            <a:off x="2469804" y="2328058"/>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La </a:t>
            </a:r>
            <a:r>
              <a:rPr lang="en-US" sz="1400" dirty="0" err="1" smtClean="0"/>
              <a:t>celda</a:t>
            </a:r>
            <a:r>
              <a:rPr lang="en-US" sz="1400" dirty="0" smtClean="0"/>
              <a:t> </a:t>
            </a:r>
            <a:r>
              <a:rPr lang="en-US" sz="1400" dirty="0" err="1" smtClean="0"/>
              <a:t>en</a:t>
            </a:r>
            <a:r>
              <a:rPr lang="en-US" sz="1400" dirty="0" smtClean="0"/>
              <a:t> la </a:t>
            </a:r>
            <a:r>
              <a:rPr lang="en-US" sz="1400" dirty="0" err="1" smtClean="0"/>
              <a:t>que</a:t>
            </a:r>
            <a:r>
              <a:rPr lang="en-US" sz="1400" dirty="0" smtClean="0"/>
              <a:t> </a:t>
            </a:r>
            <a:r>
              <a:rPr lang="en-US" sz="1400" dirty="0" err="1" smtClean="0"/>
              <a:t>estamos</a:t>
            </a:r>
            <a:r>
              <a:rPr lang="en-US" sz="1400" dirty="0" smtClean="0"/>
              <a:t> </a:t>
            </a:r>
            <a:r>
              <a:rPr lang="en-US" sz="1400" dirty="0" err="1" smtClean="0"/>
              <a:t>acampados</a:t>
            </a:r>
            <a:r>
              <a:rPr lang="en-US" sz="1400" dirty="0" smtClean="0"/>
              <a:t> </a:t>
            </a:r>
            <a:r>
              <a:rPr lang="en-US" sz="1400" dirty="0" err="1" smtClean="0"/>
              <a:t>está</a:t>
            </a:r>
            <a:r>
              <a:rPr lang="en-US" sz="1400" dirty="0" smtClean="0"/>
              <a:t> </a:t>
            </a:r>
            <a:r>
              <a:rPr lang="en-US" sz="1400" dirty="0" err="1" smtClean="0"/>
              <a:t>congestionada</a:t>
            </a:r>
            <a:r>
              <a:rPr lang="en-US" sz="1400" dirty="0" smtClean="0"/>
              <a:t> </a:t>
            </a:r>
            <a:r>
              <a:rPr lang="en-US" sz="1400" dirty="0" err="1" smtClean="0"/>
              <a:t>por</a:t>
            </a:r>
            <a:r>
              <a:rPr lang="en-US" sz="1400" dirty="0" smtClean="0"/>
              <a:t> lo </a:t>
            </a:r>
            <a:r>
              <a:rPr lang="en-US" sz="1400" dirty="0" err="1" smtClean="0"/>
              <a:t>que</a:t>
            </a:r>
            <a:r>
              <a:rPr lang="en-US" sz="1400" dirty="0" smtClean="0"/>
              <a:t> no se </a:t>
            </a:r>
            <a:r>
              <a:rPr lang="en-US" sz="1400" dirty="0" err="1" smtClean="0"/>
              <a:t>permite</a:t>
            </a:r>
            <a:r>
              <a:rPr lang="en-US" sz="1400" dirty="0" smtClean="0"/>
              <a:t> el </a:t>
            </a:r>
            <a:r>
              <a:rPr lang="en-US" sz="1400" dirty="0" err="1" smtClean="0"/>
              <a:t>acceso</a:t>
            </a:r>
            <a:r>
              <a:rPr lang="en-US" sz="1400" dirty="0" smtClean="0"/>
              <a:t>.</a:t>
            </a:r>
          </a:p>
        </p:txBody>
      </p:sp>
      <p:sp>
        <p:nvSpPr>
          <p:cNvPr id="39" name="TextBox 15"/>
          <p:cNvSpPr txBox="1"/>
          <p:nvPr/>
        </p:nvSpPr>
        <p:spPr>
          <a:xfrm>
            <a:off x="2469804" y="3122374"/>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Mala </a:t>
            </a:r>
            <a:r>
              <a:rPr lang="en-US" sz="1400" dirty="0" err="1" smtClean="0"/>
              <a:t>parametrización</a:t>
            </a:r>
            <a:r>
              <a:rPr lang="en-US" sz="1400" dirty="0" smtClean="0"/>
              <a:t> para </a:t>
            </a:r>
            <a:r>
              <a:rPr lang="en-US" sz="1400" dirty="0" err="1" smtClean="0"/>
              <a:t>acceder</a:t>
            </a:r>
            <a:r>
              <a:rPr lang="en-US" sz="1400" dirty="0" smtClean="0"/>
              <a:t> a la red (Cell reselect Offset, Access Min, Cell Barred, </a:t>
            </a:r>
            <a:r>
              <a:rPr lang="en-US" sz="1400" dirty="0" err="1" smtClean="0"/>
              <a:t>etc</a:t>
            </a:r>
            <a:r>
              <a:rPr lang="en-US" sz="1400" dirty="0" smtClean="0"/>
              <a:t>).</a:t>
            </a:r>
            <a:endParaRPr lang="en-US" sz="1400" dirty="0"/>
          </a:p>
        </p:txBody>
      </p:sp>
      <p:sp>
        <p:nvSpPr>
          <p:cNvPr id="42" name="TextBox 15"/>
          <p:cNvSpPr txBox="1"/>
          <p:nvPr/>
        </p:nvSpPr>
        <p:spPr>
          <a:xfrm>
            <a:off x="2458878" y="3908689"/>
            <a:ext cx="660005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a:t>Se </a:t>
            </a:r>
            <a:r>
              <a:rPr lang="en-US" sz="1400" dirty="0" err="1"/>
              <a:t>detecta</a:t>
            </a:r>
            <a:r>
              <a:rPr lang="en-US" sz="1400" dirty="0"/>
              <a:t> </a:t>
            </a:r>
            <a:r>
              <a:rPr lang="en-US" sz="1400" dirty="0" err="1"/>
              <a:t>una</a:t>
            </a:r>
            <a:r>
              <a:rPr lang="en-US" sz="1400" dirty="0"/>
              <a:t> </a:t>
            </a:r>
            <a:r>
              <a:rPr lang="en-US" sz="1400" dirty="0" err="1"/>
              <a:t>vecina</a:t>
            </a:r>
            <a:r>
              <a:rPr lang="en-US" sz="1400" dirty="0"/>
              <a:t> con </a:t>
            </a:r>
            <a:r>
              <a:rPr lang="en-US" sz="1400" dirty="0" err="1"/>
              <a:t>buenos</a:t>
            </a:r>
            <a:r>
              <a:rPr lang="en-US" sz="1400" dirty="0"/>
              <a:t> </a:t>
            </a:r>
            <a:r>
              <a:rPr lang="en-US" sz="1400" dirty="0" err="1"/>
              <a:t>niveles</a:t>
            </a:r>
            <a:r>
              <a:rPr lang="en-US" sz="1400" dirty="0"/>
              <a:t> de </a:t>
            </a:r>
            <a:r>
              <a:rPr lang="en-US" sz="1400" dirty="0" err="1"/>
              <a:t>señal</a:t>
            </a:r>
            <a:r>
              <a:rPr lang="en-US" sz="1400" dirty="0"/>
              <a:t> </a:t>
            </a:r>
            <a:r>
              <a:rPr lang="en-US" sz="1400" dirty="0" err="1"/>
              <a:t>en</a:t>
            </a:r>
            <a:r>
              <a:rPr lang="en-US" sz="1400" dirty="0"/>
              <a:t> el </a:t>
            </a:r>
            <a:r>
              <a:rPr lang="en-US" sz="1400" dirty="0" err="1"/>
              <a:t>scaner</a:t>
            </a:r>
            <a:r>
              <a:rPr lang="en-US" sz="1400" dirty="0"/>
              <a:t> </a:t>
            </a:r>
            <a:r>
              <a:rPr lang="en-US" sz="1400" dirty="0" err="1"/>
              <a:t>que</a:t>
            </a:r>
            <a:r>
              <a:rPr lang="en-US" sz="1400" dirty="0"/>
              <a:t> no </a:t>
            </a:r>
            <a:r>
              <a:rPr lang="en-US" sz="1400" dirty="0" err="1"/>
              <a:t>está</a:t>
            </a:r>
            <a:r>
              <a:rPr lang="en-US" sz="1400" dirty="0"/>
              <a:t> </a:t>
            </a:r>
            <a:r>
              <a:rPr lang="en-US" sz="1400" dirty="0" err="1"/>
              <a:t>definida</a:t>
            </a:r>
            <a:r>
              <a:rPr lang="en-US" sz="1400" dirty="0"/>
              <a:t> </a:t>
            </a:r>
            <a:r>
              <a:rPr lang="en-US" sz="1400" dirty="0" err="1"/>
              <a:t>en</a:t>
            </a:r>
            <a:r>
              <a:rPr lang="en-US" sz="1400" dirty="0"/>
              <a:t> la </a:t>
            </a:r>
            <a:r>
              <a:rPr lang="en-US" sz="1400" dirty="0" err="1"/>
              <a:t>lista</a:t>
            </a:r>
            <a:r>
              <a:rPr lang="en-US" sz="1400" dirty="0"/>
              <a:t> de </a:t>
            </a:r>
            <a:r>
              <a:rPr lang="en-US" sz="1400" dirty="0" err="1"/>
              <a:t>adjacencias</a:t>
            </a:r>
            <a:r>
              <a:rPr lang="en-US" sz="1400" dirty="0"/>
              <a:t> (IDLE/BA list E///). </a:t>
            </a:r>
          </a:p>
        </p:txBody>
      </p:sp>
      <p:sp>
        <p:nvSpPr>
          <p:cNvPr id="48" name="TextBox 15"/>
          <p:cNvSpPr txBox="1"/>
          <p:nvPr/>
        </p:nvSpPr>
        <p:spPr>
          <a:xfrm>
            <a:off x="2469804" y="4709036"/>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a:t>Buenos </a:t>
            </a:r>
            <a:r>
              <a:rPr lang="en-US" sz="1400" dirty="0" err="1"/>
              <a:t>niveles</a:t>
            </a:r>
            <a:r>
              <a:rPr lang="en-US" sz="1400" dirty="0"/>
              <a:t> de </a:t>
            </a:r>
            <a:r>
              <a:rPr lang="en-US" sz="1400" dirty="0" err="1"/>
              <a:t>señal</a:t>
            </a:r>
            <a:r>
              <a:rPr lang="en-US" sz="1400" dirty="0"/>
              <a:t> (</a:t>
            </a:r>
            <a:r>
              <a:rPr lang="en-US" sz="1400" dirty="0" err="1"/>
              <a:t>RxLev</a:t>
            </a:r>
            <a:r>
              <a:rPr lang="en-US" sz="1400" dirty="0"/>
              <a:t> &gt;-85 </a:t>
            </a:r>
            <a:r>
              <a:rPr lang="en-US" sz="1400" dirty="0" err="1"/>
              <a:t>dBm</a:t>
            </a:r>
            <a:r>
              <a:rPr lang="en-US" sz="1400" dirty="0"/>
              <a:t>) y </a:t>
            </a:r>
            <a:r>
              <a:rPr lang="en-US" sz="1400" dirty="0" err="1"/>
              <a:t>malos</a:t>
            </a:r>
            <a:r>
              <a:rPr lang="en-US" sz="1400" dirty="0"/>
              <a:t> </a:t>
            </a:r>
            <a:r>
              <a:rPr lang="en-US" sz="1400" dirty="0" err="1"/>
              <a:t>niveles</a:t>
            </a:r>
            <a:r>
              <a:rPr lang="en-US" sz="1400" dirty="0"/>
              <a:t> de </a:t>
            </a:r>
            <a:r>
              <a:rPr lang="en-US" sz="1400" dirty="0" err="1"/>
              <a:t>calidad</a:t>
            </a:r>
            <a:r>
              <a:rPr lang="en-US" sz="1400" dirty="0"/>
              <a:t> (</a:t>
            </a:r>
            <a:r>
              <a:rPr lang="en-US" sz="1400" dirty="0" err="1"/>
              <a:t>RxQual</a:t>
            </a:r>
            <a:r>
              <a:rPr lang="en-US" sz="1400" dirty="0"/>
              <a:t> &gt; 5)</a:t>
            </a:r>
          </a:p>
        </p:txBody>
      </p:sp>
      <p:sp>
        <p:nvSpPr>
          <p:cNvPr id="51" name="TextBox 15"/>
          <p:cNvSpPr txBox="1"/>
          <p:nvPr/>
        </p:nvSpPr>
        <p:spPr>
          <a:xfrm>
            <a:off x="2469804" y="5485931"/>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No se </a:t>
            </a:r>
            <a:r>
              <a:rPr lang="en-US" sz="1400" dirty="0" err="1" smtClean="0"/>
              <a:t>decodifican</a:t>
            </a:r>
            <a:r>
              <a:rPr lang="en-US" sz="1400" dirty="0" smtClean="0"/>
              <a:t> los </a:t>
            </a:r>
            <a:r>
              <a:rPr lang="en-US" sz="1400" dirty="0" err="1" smtClean="0"/>
              <a:t>valores</a:t>
            </a:r>
            <a:r>
              <a:rPr lang="en-US" sz="1400" dirty="0" smtClean="0"/>
              <a:t> BCCH/BSIC </a:t>
            </a:r>
            <a:r>
              <a:rPr lang="en-US" sz="1400" dirty="0" err="1" smtClean="0"/>
              <a:t>en</a:t>
            </a:r>
            <a:r>
              <a:rPr lang="en-US" sz="1400" dirty="0" smtClean="0"/>
              <a:t> </a:t>
            </a:r>
            <a:r>
              <a:rPr lang="en-US" sz="1400" dirty="0" err="1" smtClean="0"/>
              <a:t>las</a:t>
            </a:r>
            <a:r>
              <a:rPr lang="en-US" sz="1400" dirty="0" smtClean="0"/>
              <a:t> </a:t>
            </a:r>
            <a:r>
              <a:rPr lang="en-US" sz="1400" dirty="0" err="1" smtClean="0"/>
              <a:t>vecinas</a:t>
            </a:r>
            <a:r>
              <a:rPr lang="en-US" sz="1400" dirty="0" smtClean="0"/>
              <a:t> (</a:t>
            </a:r>
            <a:r>
              <a:rPr lang="en-US" sz="1400" dirty="0" err="1" smtClean="0"/>
              <a:t>Tx</a:t>
            </a:r>
            <a:r>
              <a:rPr lang="en-US" sz="1400" dirty="0" smtClean="0"/>
              <a:t>)</a:t>
            </a:r>
          </a:p>
          <a:p>
            <a:pPr marL="296863" indent="-296863" algn="just">
              <a:spcAft>
                <a:spcPct val="0"/>
              </a:spcAft>
              <a:buClr>
                <a:schemeClr val="bg2"/>
              </a:buClr>
              <a:buSzPct val="120000"/>
              <a:buFont typeface="Wingdings" pitchFamily="2" charset="2"/>
              <a:buChar char="§"/>
              <a:defRPr/>
            </a:pPr>
            <a:r>
              <a:rPr lang="es-ES" sz="1400" dirty="0" smtClean="0"/>
              <a:t>No se observa ninguna información de una vecina que está definida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ox(i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ox(in)">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box(i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ox(i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ox(in)">
                                      <p:cBhvr>
                                        <p:cTn id="6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6" grpId="0"/>
      <p:bldP spid="39" grpId="0"/>
      <p:bldP spid="42" grpId="0"/>
      <p:bldP spid="48" grpId="0"/>
      <p:bldP spid="5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18"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88519" y="1789726"/>
            <a:ext cx="7850187" cy="46799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5"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02390" y="1657166"/>
            <a:ext cx="6985000" cy="4802187"/>
          </a:xfrm>
          <a:prstGeom prst="rect">
            <a:avLst/>
          </a:prstGeom>
          <a:noFill/>
          <a:ln w="9525"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2213043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pic>
        <p:nvPicPr>
          <p:cNvPr id="6" name="Picture 7"/>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91696" y="1614508"/>
            <a:ext cx="7419975" cy="24288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81063" y="4132467"/>
            <a:ext cx="7439025" cy="24288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657826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pic>
        <p:nvPicPr>
          <p:cNvPr id="9"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66748" y="3152060"/>
            <a:ext cx="6403996" cy="3201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2 CuadroTexto"/>
          <p:cNvSpPr txBox="1"/>
          <p:nvPr/>
        </p:nvSpPr>
        <p:spPr>
          <a:xfrm>
            <a:off x="1" y="6326403"/>
            <a:ext cx="9144000"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dirty="0" smtClean="0">
                <a:latin typeface="Calibri" panose="020F0502020204030204" pitchFamily="34" charset="0"/>
              </a:rPr>
              <a:t>USO HR </a:t>
            </a:r>
            <a:r>
              <a:rPr lang="es-ES" dirty="0" smtClean="0">
                <a:latin typeface="Calibri" panose="020F0502020204030204" pitchFamily="34" charset="0"/>
                <a:sym typeface="Wingdings" panose="05000000000000000000" pitchFamily="2" charset="2"/>
              </a:rPr>
              <a:t> 40 – 80%</a:t>
            </a:r>
            <a:endParaRPr lang="es-ES" dirty="0" smtClean="0">
              <a:latin typeface="Calibri" panose="020F0502020204030204" pitchFamily="34" charset="0"/>
            </a:endParaRPr>
          </a:p>
        </p:txBody>
      </p:sp>
      <p:sp>
        <p:nvSpPr>
          <p:cNvPr id="10" name="Rectangle 5"/>
          <p:cNvSpPr>
            <a:spLocks noGrp="1" noChangeArrowheads="1"/>
          </p:cNvSpPr>
          <p:nvPr>
            <p:ph type="body" idx="4294967295"/>
          </p:nvPr>
        </p:nvSpPr>
        <p:spPr>
          <a:xfrm>
            <a:off x="650304" y="1646406"/>
            <a:ext cx="7296887" cy="1815882"/>
          </a:xfrm>
        </p:spPr>
        <p:txBody>
          <a:bodyPr/>
          <a:lstStyle/>
          <a:p>
            <a:pPr marL="185738" indent="-185738">
              <a:defRPr/>
            </a:pPr>
            <a:r>
              <a:rPr lang="en-US" b="1" kern="1200" dirty="0" smtClean="0">
                <a:latin typeface="Calibri" panose="020F0502020204030204" pitchFamily="34" charset="0"/>
                <a:sym typeface="Wingdings" pitchFamily="2" charset="2"/>
              </a:rPr>
              <a:t>AMR FULL RATE (AMR </a:t>
            </a:r>
            <a:r>
              <a:rPr lang="en-US" b="1" kern="1200" dirty="0" err="1" smtClean="0">
                <a:latin typeface="Calibri" panose="020F0502020204030204" pitchFamily="34" charset="0"/>
                <a:sym typeface="Wingdings" pitchFamily="2" charset="2"/>
              </a:rPr>
              <a:t>Calidad</a:t>
            </a:r>
            <a:r>
              <a:rPr lang="en-US" b="1" kern="1200" dirty="0" smtClean="0">
                <a:latin typeface="Calibri" panose="020F0502020204030204" pitchFamily="34" charset="0"/>
                <a:sym typeface="Wingdings" pitchFamily="2" charset="2"/>
              </a:rPr>
              <a:t> &amp; </a:t>
            </a:r>
            <a:r>
              <a:rPr lang="en-US" b="1" kern="1200" dirty="0" err="1" smtClean="0">
                <a:latin typeface="Calibri" panose="020F0502020204030204" pitchFamily="34" charset="0"/>
                <a:sym typeface="Wingdings" pitchFamily="2" charset="2"/>
              </a:rPr>
              <a:t>Cobertura</a:t>
            </a:r>
            <a:r>
              <a:rPr lang="en-US" b="1" kern="1200" dirty="0" smtClean="0">
                <a:latin typeface="Calibri" panose="020F0502020204030204" pitchFamily="34" charset="0"/>
                <a:sym typeface="Wingdings" pitchFamily="2" charset="2"/>
              </a:rPr>
              <a:t>)</a:t>
            </a:r>
          </a:p>
          <a:p>
            <a:pPr marL="585788" lvl="2" indent="-185738">
              <a:buSzPct val="70000"/>
              <a:defRPr/>
            </a:pPr>
            <a:r>
              <a:rPr lang="en-US" sz="1600" kern="1200" dirty="0" smtClean="0">
                <a:latin typeface="Calibri" panose="020F0502020204030204" pitchFamily="34" charset="0"/>
                <a:cs typeface="+mn-cs"/>
                <a:sym typeface="Wingdings" pitchFamily="2" charset="2"/>
              </a:rPr>
              <a:t>AMR FR </a:t>
            </a:r>
            <a:r>
              <a:rPr lang="en-US" sz="1600" kern="1200" dirty="0" err="1" smtClean="0">
                <a:latin typeface="Calibri" panose="020F0502020204030204" pitchFamily="34" charset="0"/>
                <a:cs typeface="+mn-cs"/>
                <a:sym typeface="Wingdings" pitchFamily="2" charset="2"/>
              </a:rPr>
              <a:t>incrementa</a:t>
            </a:r>
            <a:r>
              <a:rPr lang="en-US" sz="1600" kern="1200" dirty="0" smtClean="0">
                <a:latin typeface="Calibri" panose="020F0502020204030204" pitchFamily="34" charset="0"/>
                <a:cs typeface="+mn-cs"/>
                <a:sym typeface="Wingdings" pitchFamily="2" charset="2"/>
              </a:rPr>
              <a:t> la </a:t>
            </a:r>
            <a:r>
              <a:rPr lang="en-US" sz="1600" kern="1200" dirty="0" err="1" smtClean="0">
                <a:latin typeface="Calibri" panose="020F0502020204030204" pitchFamily="34" charset="0"/>
                <a:cs typeface="+mn-cs"/>
                <a:sym typeface="Wingdings" pitchFamily="2" charset="2"/>
              </a:rPr>
              <a:t>eficiencia</a:t>
            </a:r>
            <a:r>
              <a:rPr lang="en-US" sz="1600" kern="1200" dirty="0" smtClean="0">
                <a:latin typeface="Calibri" panose="020F0502020204030204" pitchFamily="34" charset="0"/>
                <a:cs typeface="+mn-cs"/>
                <a:sym typeface="Wingdings" pitchFamily="2" charset="2"/>
              </a:rPr>
              <a:t> </a:t>
            </a:r>
            <a:r>
              <a:rPr lang="en-US" sz="1600" kern="1200" dirty="0" err="1" smtClean="0">
                <a:latin typeface="Calibri" panose="020F0502020204030204" pitchFamily="34" charset="0"/>
                <a:cs typeface="+mn-cs"/>
                <a:sym typeface="Wingdings" pitchFamily="2" charset="2"/>
              </a:rPr>
              <a:t>espectral</a:t>
            </a:r>
            <a:r>
              <a:rPr lang="en-US" sz="1600" kern="1200" dirty="0" smtClean="0">
                <a:latin typeface="Calibri" panose="020F0502020204030204" pitchFamily="34" charset="0"/>
                <a:cs typeface="+mn-cs"/>
                <a:sym typeface="Wingdings" pitchFamily="2" charset="2"/>
              </a:rPr>
              <a:t> (EFL)</a:t>
            </a:r>
          </a:p>
          <a:p>
            <a:pPr marL="585788" lvl="2" indent="-185738">
              <a:buSzPct val="70000"/>
              <a:defRPr/>
            </a:pPr>
            <a:r>
              <a:rPr lang="en-US" sz="1600" kern="1200" dirty="0" smtClean="0">
                <a:latin typeface="Calibri" panose="020F0502020204030204" pitchFamily="34" charset="0"/>
                <a:cs typeface="+mn-cs"/>
                <a:sym typeface="Wingdings" pitchFamily="2" charset="2"/>
              </a:rPr>
              <a:t>AMR FR </a:t>
            </a:r>
            <a:r>
              <a:rPr lang="en-US" sz="1600" kern="1200" dirty="0" err="1" smtClean="0">
                <a:latin typeface="Calibri" panose="020F0502020204030204" pitchFamily="34" charset="0"/>
                <a:cs typeface="+mn-cs"/>
                <a:sym typeface="Wingdings" pitchFamily="2" charset="2"/>
              </a:rPr>
              <a:t>incrementa</a:t>
            </a:r>
            <a:r>
              <a:rPr lang="en-US" sz="1600" kern="1200" dirty="0" smtClean="0">
                <a:latin typeface="Calibri" panose="020F0502020204030204" pitchFamily="34" charset="0"/>
                <a:cs typeface="+mn-cs"/>
                <a:sym typeface="Wingdings" pitchFamily="2" charset="2"/>
              </a:rPr>
              <a:t> la </a:t>
            </a:r>
            <a:r>
              <a:rPr lang="en-US" sz="1600" kern="1200" dirty="0" err="1" smtClean="0">
                <a:latin typeface="Calibri" panose="020F0502020204030204" pitchFamily="34" charset="0"/>
                <a:cs typeface="+mn-cs"/>
                <a:sym typeface="Wingdings" pitchFamily="2" charset="2"/>
              </a:rPr>
              <a:t>intensidad</a:t>
            </a:r>
            <a:r>
              <a:rPr lang="en-US" sz="1600" kern="1200" dirty="0" smtClean="0">
                <a:latin typeface="Calibri" panose="020F0502020204030204" pitchFamily="34" charset="0"/>
                <a:cs typeface="+mn-cs"/>
                <a:sym typeface="Wingdings" pitchFamily="2" charset="2"/>
              </a:rPr>
              <a:t> de </a:t>
            </a:r>
            <a:r>
              <a:rPr lang="en-US" sz="1600" kern="1200" dirty="0" err="1" smtClean="0">
                <a:latin typeface="Calibri" panose="020F0502020204030204" pitchFamily="34" charset="0"/>
                <a:cs typeface="+mn-cs"/>
                <a:sym typeface="Wingdings" pitchFamily="2" charset="2"/>
              </a:rPr>
              <a:t>señal</a:t>
            </a:r>
            <a:r>
              <a:rPr lang="en-US" sz="1600" kern="1200" dirty="0" smtClean="0">
                <a:latin typeface="Calibri" panose="020F0502020204030204" pitchFamily="34" charset="0"/>
                <a:cs typeface="+mn-cs"/>
                <a:sym typeface="Wingdings" pitchFamily="2" charset="2"/>
              </a:rPr>
              <a:t> indoor</a:t>
            </a:r>
          </a:p>
          <a:p>
            <a:pPr marL="585788" lvl="2" indent="-185738">
              <a:buSzPct val="70000"/>
              <a:defRPr/>
            </a:pPr>
            <a:r>
              <a:rPr lang="en-US" sz="1600" kern="1200" dirty="0" smtClean="0">
                <a:latin typeface="Calibri" panose="020F0502020204030204" pitchFamily="34" charset="0"/>
                <a:cs typeface="+mn-cs"/>
                <a:sym typeface="Wingdings" pitchFamily="2" charset="2"/>
              </a:rPr>
              <a:t>AMR FR </a:t>
            </a:r>
            <a:r>
              <a:rPr lang="en-US" sz="1600" kern="1200" dirty="0" err="1" smtClean="0">
                <a:latin typeface="Calibri" panose="020F0502020204030204" pitchFamily="34" charset="0"/>
                <a:cs typeface="+mn-cs"/>
                <a:sym typeface="Wingdings" pitchFamily="2" charset="2"/>
              </a:rPr>
              <a:t>incrementa</a:t>
            </a:r>
            <a:r>
              <a:rPr lang="en-US" sz="1600" kern="1200" dirty="0" smtClean="0">
                <a:latin typeface="Calibri" panose="020F0502020204030204" pitchFamily="34" charset="0"/>
                <a:cs typeface="+mn-cs"/>
                <a:sym typeface="Wingdings" pitchFamily="2" charset="2"/>
              </a:rPr>
              <a:t> el </a:t>
            </a:r>
            <a:r>
              <a:rPr lang="en-US" sz="1600" kern="1200" dirty="0" err="1" smtClean="0">
                <a:latin typeface="Calibri" panose="020F0502020204030204" pitchFamily="34" charset="0"/>
                <a:cs typeface="+mn-cs"/>
                <a:sym typeface="Wingdings" pitchFamily="2" charset="2"/>
              </a:rPr>
              <a:t>tamaño</a:t>
            </a:r>
            <a:r>
              <a:rPr lang="en-US" sz="1600" kern="1200" dirty="0" smtClean="0">
                <a:latin typeface="Calibri" panose="020F0502020204030204" pitchFamily="34" charset="0"/>
                <a:cs typeface="+mn-cs"/>
                <a:sym typeface="Wingdings" pitchFamily="2" charset="2"/>
              </a:rPr>
              <a:t> </a:t>
            </a:r>
            <a:r>
              <a:rPr lang="en-US" sz="1600" kern="1200" dirty="0" err="1" smtClean="0">
                <a:latin typeface="Calibri" panose="020F0502020204030204" pitchFamily="34" charset="0"/>
                <a:cs typeface="+mn-cs"/>
                <a:sym typeface="Wingdings" pitchFamily="2" charset="2"/>
              </a:rPr>
              <a:t>efectivo</a:t>
            </a:r>
            <a:r>
              <a:rPr lang="en-US" sz="1600" kern="1200" dirty="0" smtClean="0">
                <a:latin typeface="Calibri" panose="020F0502020204030204" pitchFamily="34" charset="0"/>
                <a:cs typeface="+mn-cs"/>
                <a:sym typeface="Wingdings" pitchFamily="2" charset="2"/>
              </a:rPr>
              <a:t> de la </a:t>
            </a:r>
            <a:r>
              <a:rPr lang="en-US" sz="1600" kern="1200" dirty="0" err="1" smtClean="0">
                <a:latin typeface="Calibri" panose="020F0502020204030204" pitchFamily="34" charset="0"/>
                <a:cs typeface="+mn-cs"/>
                <a:sym typeface="Wingdings" pitchFamily="2" charset="2"/>
              </a:rPr>
              <a:t>celda</a:t>
            </a:r>
            <a:endParaRPr lang="en-US" sz="1600" kern="1200" dirty="0" smtClean="0">
              <a:latin typeface="Calibri" panose="020F0502020204030204" pitchFamily="34" charset="0"/>
              <a:cs typeface="+mn-cs"/>
              <a:sym typeface="Wingdings" pitchFamily="2" charset="2"/>
            </a:endParaRPr>
          </a:p>
          <a:p>
            <a:pPr marL="185738" indent="-185738">
              <a:defRPr/>
            </a:pPr>
            <a:r>
              <a:rPr lang="en-US" b="1" kern="1200" dirty="0" smtClean="0">
                <a:latin typeface="Calibri" panose="020F0502020204030204" pitchFamily="34" charset="0"/>
                <a:sym typeface="Wingdings" pitchFamily="2" charset="2"/>
              </a:rPr>
              <a:t>AMR HALF RATE (AMR </a:t>
            </a:r>
            <a:r>
              <a:rPr lang="en-US" b="1" kern="1200" dirty="0" err="1" smtClean="0">
                <a:latin typeface="Calibri" panose="020F0502020204030204" pitchFamily="34" charset="0"/>
                <a:sym typeface="Wingdings" pitchFamily="2" charset="2"/>
              </a:rPr>
              <a:t>Capacidad</a:t>
            </a:r>
            <a:r>
              <a:rPr lang="en-US" b="1" kern="1200" dirty="0" smtClean="0">
                <a:latin typeface="Calibri" panose="020F0502020204030204" pitchFamily="34" charset="0"/>
                <a:sym typeface="Wingdings" pitchFamily="2" charset="2"/>
              </a:rPr>
              <a:t>)</a:t>
            </a:r>
          </a:p>
          <a:p>
            <a:pPr marL="585788" lvl="2" indent="-185738">
              <a:buSzPct val="70000"/>
              <a:defRPr/>
            </a:pPr>
            <a:r>
              <a:rPr lang="en-US" sz="1600" kern="1200" dirty="0" smtClean="0">
                <a:latin typeface="Calibri" panose="020F0502020204030204" pitchFamily="34" charset="0"/>
                <a:cs typeface="+mn-cs"/>
                <a:sym typeface="Wingdings" pitchFamily="2" charset="2"/>
              </a:rPr>
              <a:t>El </a:t>
            </a:r>
            <a:r>
              <a:rPr lang="en-US" sz="1600" kern="1200" dirty="0" err="1" smtClean="0">
                <a:latin typeface="Calibri" panose="020F0502020204030204" pitchFamily="34" charset="0"/>
                <a:cs typeface="+mn-cs"/>
                <a:sym typeface="Wingdings" pitchFamily="2" charset="2"/>
              </a:rPr>
              <a:t>uso</a:t>
            </a:r>
            <a:r>
              <a:rPr lang="en-US" sz="1600" kern="1200" dirty="0" smtClean="0">
                <a:latin typeface="Calibri" panose="020F0502020204030204" pitchFamily="34" charset="0"/>
                <a:cs typeface="+mn-cs"/>
                <a:sym typeface="Wingdings" pitchFamily="2" charset="2"/>
              </a:rPr>
              <a:t> de AMR HR </a:t>
            </a:r>
            <a:r>
              <a:rPr lang="en-US" sz="1600" kern="1200" dirty="0" err="1" smtClean="0">
                <a:latin typeface="Calibri" panose="020F0502020204030204" pitchFamily="34" charset="0"/>
                <a:cs typeface="+mn-cs"/>
                <a:sym typeface="Wingdings" pitchFamily="2" charset="2"/>
              </a:rPr>
              <a:t>permite</a:t>
            </a:r>
            <a:r>
              <a:rPr lang="en-US" sz="1600" kern="1200" dirty="0" smtClean="0">
                <a:latin typeface="Calibri" panose="020F0502020204030204" pitchFamily="34" charset="0"/>
                <a:cs typeface="+mn-cs"/>
                <a:sym typeface="Wingdings" pitchFamily="2" charset="2"/>
              </a:rPr>
              <a:t> </a:t>
            </a:r>
            <a:r>
              <a:rPr lang="en-US" sz="1600" kern="1200" dirty="0" err="1" smtClean="0">
                <a:latin typeface="Calibri" panose="020F0502020204030204" pitchFamily="34" charset="0"/>
                <a:cs typeface="+mn-cs"/>
                <a:sym typeface="Wingdings" pitchFamily="2" charset="2"/>
              </a:rPr>
              <a:t>más</a:t>
            </a:r>
            <a:r>
              <a:rPr lang="en-US" sz="1600" kern="1200" dirty="0" smtClean="0">
                <a:latin typeface="Calibri" panose="020F0502020204030204" pitchFamily="34" charset="0"/>
                <a:cs typeface="+mn-cs"/>
                <a:sym typeface="Wingdings" pitchFamily="2" charset="2"/>
              </a:rPr>
              <a:t> </a:t>
            </a:r>
            <a:r>
              <a:rPr lang="en-US" sz="1600" kern="1200" dirty="0" err="1" smtClean="0">
                <a:latin typeface="Calibri" panose="020F0502020204030204" pitchFamily="34" charset="0"/>
                <a:cs typeface="+mn-cs"/>
                <a:sym typeface="Wingdings" pitchFamily="2" charset="2"/>
              </a:rPr>
              <a:t>usuarios</a:t>
            </a:r>
            <a:r>
              <a:rPr lang="en-US" sz="1600" kern="1200" dirty="0" smtClean="0">
                <a:latin typeface="Calibri" panose="020F0502020204030204" pitchFamily="34" charset="0"/>
                <a:cs typeface="+mn-cs"/>
                <a:sym typeface="Wingdings" pitchFamily="2" charset="2"/>
              </a:rPr>
              <a:t> sin </a:t>
            </a:r>
            <a:r>
              <a:rPr lang="en-US" sz="1600" kern="1200" dirty="0" err="1" smtClean="0">
                <a:latin typeface="Calibri" panose="020F0502020204030204" pitchFamily="34" charset="0"/>
                <a:cs typeface="+mn-cs"/>
                <a:sym typeface="Wingdings" pitchFamily="2" charset="2"/>
              </a:rPr>
              <a:t>decrementar</a:t>
            </a:r>
            <a:r>
              <a:rPr lang="en-US" sz="1600" kern="1200" dirty="0" smtClean="0">
                <a:latin typeface="Calibri" panose="020F0502020204030204" pitchFamily="34" charset="0"/>
                <a:cs typeface="+mn-cs"/>
                <a:sym typeface="Wingdings" pitchFamily="2" charset="2"/>
              </a:rPr>
              <a:t> la </a:t>
            </a:r>
            <a:r>
              <a:rPr lang="en-US" sz="1600" kern="1200" dirty="0" err="1" smtClean="0">
                <a:latin typeface="Calibri" panose="020F0502020204030204" pitchFamily="34" charset="0"/>
                <a:cs typeface="+mn-cs"/>
                <a:sym typeface="Wingdings" pitchFamily="2" charset="2"/>
              </a:rPr>
              <a:t>calidad</a:t>
            </a:r>
            <a:r>
              <a:rPr lang="en-US" sz="1600" kern="1200" dirty="0" smtClean="0">
                <a:latin typeface="Calibri" panose="020F0502020204030204" pitchFamily="34" charset="0"/>
                <a:cs typeface="+mn-cs"/>
                <a:sym typeface="Wingdings" pitchFamily="2" charset="2"/>
              </a:rPr>
              <a:t> de la </a:t>
            </a:r>
            <a:r>
              <a:rPr lang="en-US" sz="1600" kern="1200" dirty="0" err="1" smtClean="0">
                <a:latin typeface="Calibri" panose="020F0502020204030204" pitchFamily="34" charset="0"/>
                <a:cs typeface="+mn-cs"/>
                <a:sym typeface="Wingdings" pitchFamily="2" charset="2"/>
              </a:rPr>
              <a:t>voz</a:t>
            </a:r>
            <a:r>
              <a:rPr lang="en-US" sz="1600" kern="1200" dirty="0" smtClean="0">
                <a:latin typeface="Calibri" panose="020F0502020204030204" pitchFamily="34" charset="0"/>
                <a:cs typeface="+mn-cs"/>
                <a:sym typeface="Wingdings" pitchFamily="2" charset="2"/>
              </a:rPr>
              <a:t>.</a:t>
            </a:r>
          </a:p>
          <a:p>
            <a:pPr>
              <a:defRPr/>
            </a:pPr>
            <a:endParaRPr lang="en-US" sz="1800" dirty="0">
              <a:latin typeface="Rotis Sans Serif for Nokia" pitchFamily="34" charset="0"/>
            </a:endParaRPr>
          </a:p>
        </p:txBody>
      </p:sp>
    </p:spTree>
    <p:extLst>
      <p:ext uri="{BB962C8B-B14F-4D97-AF65-F5344CB8AC3E}">
        <p14:creationId xmlns="" xmlns:p14="http://schemas.microsoft.com/office/powerpoint/2010/main" val="808609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10" name="Rectangle 3"/>
          <p:cNvSpPr>
            <a:spLocks noChangeArrowheads="1"/>
          </p:cNvSpPr>
          <p:nvPr/>
        </p:nvSpPr>
        <p:spPr bwMode="auto">
          <a:xfrm>
            <a:off x="230982" y="1532686"/>
            <a:ext cx="8678862" cy="10746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90488" tIns="44450" rIns="90488" bIns="44450">
            <a:spAutoFit/>
          </a:bodyPr>
          <a:lstStyle>
            <a:lvl1pPr indent="-3525838"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algn="just" eaLnBrk="1" hangingPunct="1"/>
            <a:r>
              <a:rPr lang="en-US" altLang="es-ES" sz="1600" dirty="0" err="1">
                <a:sym typeface="Wingdings" pitchFamily="2" charset="2"/>
              </a:rPr>
              <a:t>Generalmente</a:t>
            </a:r>
            <a:r>
              <a:rPr lang="en-US" altLang="es-ES" sz="1600" dirty="0">
                <a:sym typeface="Wingdings" pitchFamily="2" charset="2"/>
              </a:rPr>
              <a:t> la re-</a:t>
            </a:r>
            <a:r>
              <a:rPr lang="en-US" altLang="es-ES" sz="1600" dirty="0" err="1">
                <a:sym typeface="Wingdings" pitchFamily="2" charset="2"/>
              </a:rPr>
              <a:t>selección</a:t>
            </a:r>
            <a:r>
              <a:rPr lang="en-US" altLang="es-ES" sz="1600" dirty="0">
                <a:sym typeface="Wingdings" pitchFamily="2" charset="2"/>
              </a:rPr>
              <a:t> </a:t>
            </a:r>
            <a:r>
              <a:rPr lang="en-US" altLang="es-ES" sz="1600" dirty="0" err="1">
                <a:sym typeface="Wingdings" pitchFamily="2" charset="2"/>
              </a:rPr>
              <a:t>es</a:t>
            </a:r>
            <a:r>
              <a:rPr lang="en-US" altLang="es-ES" sz="1600" dirty="0">
                <a:sym typeface="Wingdings" pitchFamily="2" charset="2"/>
              </a:rPr>
              <a:t> </a:t>
            </a:r>
            <a:r>
              <a:rPr lang="en-US" altLang="es-ES" sz="1600" dirty="0" err="1">
                <a:sym typeface="Wingdings" pitchFamily="2" charset="2"/>
              </a:rPr>
              <a:t>perjudicial</a:t>
            </a:r>
            <a:r>
              <a:rPr lang="en-US" altLang="es-ES" sz="1600" dirty="0">
                <a:sym typeface="Wingdings" pitchFamily="2" charset="2"/>
              </a:rPr>
              <a:t> </a:t>
            </a:r>
            <a:r>
              <a:rPr lang="en-US" altLang="es-ES" sz="1600" dirty="0" err="1">
                <a:sym typeface="Wingdings" pitchFamily="2" charset="2"/>
              </a:rPr>
              <a:t>en</a:t>
            </a:r>
            <a:r>
              <a:rPr lang="en-US" altLang="es-ES" sz="1600" dirty="0">
                <a:sym typeface="Wingdings" pitchFamily="2" charset="2"/>
              </a:rPr>
              <a:t> </a:t>
            </a:r>
            <a:r>
              <a:rPr lang="en-US" altLang="es-ES" sz="1600" dirty="0" err="1">
                <a:sym typeface="Wingdings" pitchFamily="2" charset="2"/>
              </a:rPr>
              <a:t>términos</a:t>
            </a:r>
            <a:r>
              <a:rPr lang="en-US" altLang="es-ES" sz="1600" dirty="0">
                <a:sym typeface="Wingdings" pitchFamily="2" charset="2"/>
              </a:rPr>
              <a:t> de </a:t>
            </a:r>
            <a:r>
              <a:rPr lang="en-US" altLang="es-ES" sz="1600" b="1" i="1" dirty="0" err="1">
                <a:sym typeface="Wingdings" pitchFamily="2" charset="2"/>
              </a:rPr>
              <a:t>señalización</a:t>
            </a:r>
            <a:r>
              <a:rPr lang="en-US" altLang="es-ES" sz="1600" b="1" i="1" dirty="0">
                <a:sym typeface="Wingdings" pitchFamily="2" charset="2"/>
              </a:rPr>
              <a:t> para la red</a:t>
            </a:r>
            <a:r>
              <a:rPr lang="en-US" altLang="es-ES" sz="1600" dirty="0">
                <a:sym typeface="Wingdings" pitchFamily="2" charset="2"/>
              </a:rPr>
              <a:t>. De </a:t>
            </a:r>
            <a:r>
              <a:rPr lang="en-US" altLang="es-ES" sz="1600" dirty="0" err="1">
                <a:sym typeface="Wingdings" pitchFamily="2" charset="2"/>
              </a:rPr>
              <a:t>todos</a:t>
            </a:r>
            <a:r>
              <a:rPr lang="en-US" altLang="es-ES" sz="1600" dirty="0">
                <a:sym typeface="Wingdings" pitchFamily="2" charset="2"/>
              </a:rPr>
              <a:t> </a:t>
            </a:r>
            <a:r>
              <a:rPr lang="en-US" altLang="es-ES" sz="1600" dirty="0" err="1">
                <a:sym typeface="Wingdings" pitchFamily="2" charset="2"/>
              </a:rPr>
              <a:t>modos</a:t>
            </a:r>
            <a:r>
              <a:rPr lang="en-US" altLang="es-ES" sz="1600" dirty="0">
                <a:sym typeface="Wingdings" pitchFamily="2" charset="2"/>
              </a:rPr>
              <a:t>, </a:t>
            </a:r>
            <a:r>
              <a:rPr lang="en-US" altLang="es-ES" sz="1600" dirty="0" err="1">
                <a:sym typeface="Wingdings" pitchFamily="2" charset="2"/>
              </a:rPr>
              <a:t>cuando</a:t>
            </a:r>
            <a:r>
              <a:rPr lang="en-US" altLang="es-ES" sz="1600" dirty="0">
                <a:sym typeface="Wingdings" pitchFamily="2" charset="2"/>
              </a:rPr>
              <a:t> el </a:t>
            </a:r>
            <a:r>
              <a:rPr lang="en-US" altLang="es-ES" sz="1600" dirty="0" err="1">
                <a:sym typeface="Wingdings" pitchFamily="2" charset="2"/>
              </a:rPr>
              <a:t>proceso</a:t>
            </a:r>
            <a:r>
              <a:rPr lang="en-US" altLang="es-ES" sz="1600" dirty="0">
                <a:sym typeface="Wingdings" pitchFamily="2" charset="2"/>
              </a:rPr>
              <a:t> </a:t>
            </a:r>
            <a:r>
              <a:rPr lang="en-US" altLang="es-ES" sz="1600" dirty="0" err="1">
                <a:sym typeface="Wingdings" pitchFamily="2" charset="2"/>
              </a:rPr>
              <a:t>requiere</a:t>
            </a:r>
            <a:r>
              <a:rPr lang="en-US" altLang="es-ES" sz="1600" dirty="0">
                <a:sym typeface="Wingdings" pitchFamily="2" charset="2"/>
              </a:rPr>
              <a:t> un </a:t>
            </a:r>
            <a:r>
              <a:rPr lang="en-US" altLang="es-ES" sz="1600" dirty="0" err="1">
                <a:sym typeface="Wingdings" pitchFamily="2" charset="2"/>
              </a:rPr>
              <a:t>cambio</a:t>
            </a:r>
            <a:r>
              <a:rPr lang="en-US" altLang="es-ES" sz="1600" dirty="0">
                <a:sym typeface="Wingdings" pitchFamily="2" charset="2"/>
              </a:rPr>
              <a:t> de Location Area, el </a:t>
            </a:r>
            <a:r>
              <a:rPr lang="en-US" altLang="es-ES" sz="1600" dirty="0" err="1">
                <a:sym typeface="Wingdings" pitchFamily="2" charset="2"/>
              </a:rPr>
              <a:t>móvil</a:t>
            </a:r>
            <a:r>
              <a:rPr lang="en-US" altLang="es-ES" sz="1600" dirty="0">
                <a:sym typeface="Wingdings" pitchFamily="2" charset="2"/>
              </a:rPr>
              <a:t> </a:t>
            </a:r>
            <a:r>
              <a:rPr lang="en-US" altLang="es-ES" sz="1600" dirty="0" err="1">
                <a:sym typeface="Wingdings" pitchFamily="2" charset="2"/>
              </a:rPr>
              <a:t>reconocerá</a:t>
            </a:r>
            <a:r>
              <a:rPr lang="en-US" altLang="es-ES" sz="1600" dirty="0">
                <a:sym typeface="Wingdings" pitchFamily="2" charset="2"/>
              </a:rPr>
              <a:t> la </a:t>
            </a:r>
            <a:r>
              <a:rPr lang="en-US" altLang="es-ES" sz="1600" dirty="0" err="1">
                <a:sym typeface="Wingdings" pitchFamily="2" charset="2"/>
              </a:rPr>
              <a:t>necesidad</a:t>
            </a:r>
            <a:r>
              <a:rPr lang="en-US" altLang="es-ES" sz="1600" dirty="0">
                <a:sym typeface="Wingdings" pitchFamily="2" charset="2"/>
              </a:rPr>
              <a:t> de un Location Update. Para </a:t>
            </a:r>
            <a:r>
              <a:rPr lang="en-US" altLang="es-ES" sz="1600" dirty="0" err="1">
                <a:sym typeface="Wingdings" pitchFamily="2" charset="2"/>
              </a:rPr>
              <a:t>evitar</a:t>
            </a:r>
            <a:r>
              <a:rPr lang="en-US" altLang="es-ES" sz="1600" dirty="0">
                <a:sym typeface="Wingdings" pitchFamily="2" charset="2"/>
              </a:rPr>
              <a:t> el </a:t>
            </a:r>
            <a:r>
              <a:rPr lang="en-US" altLang="es-ES" sz="1600" dirty="0" err="1">
                <a:sym typeface="Wingdings" pitchFamily="2" charset="2"/>
              </a:rPr>
              <a:t>efecto</a:t>
            </a:r>
            <a:r>
              <a:rPr lang="en-US" altLang="es-ES" sz="1600" dirty="0">
                <a:sym typeface="Wingdings" pitchFamily="2" charset="2"/>
              </a:rPr>
              <a:t> de ping pong </a:t>
            </a:r>
            <a:r>
              <a:rPr lang="en-US" altLang="es-ES" sz="1600" dirty="0" err="1">
                <a:sym typeface="Wingdings" pitchFamily="2" charset="2"/>
              </a:rPr>
              <a:t>en</a:t>
            </a:r>
            <a:r>
              <a:rPr lang="en-US" altLang="es-ES" sz="1600" dirty="0">
                <a:sym typeface="Wingdings" pitchFamily="2" charset="2"/>
              </a:rPr>
              <a:t> la </a:t>
            </a:r>
            <a:r>
              <a:rPr lang="en-US" altLang="es-ES" sz="1600" dirty="0" err="1">
                <a:sym typeface="Wingdings" pitchFamily="2" charset="2"/>
              </a:rPr>
              <a:t>frontera</a:t>
            </a:r>
            <a:r>
              <a:rPr lang="en-US" altLang="es-ES" sz="1600" dirty="0">
                <a:sym typeface="Wingdings" pitchFamily="2" charset="2"/>
              </a:rPr>
              <a:t> del Location Area se introduce </a:t>
            </a:r>
            <a:r>
              <a:rPr lang="en-US" altLang="es-ES" sz="1600" dirty="0" err="1">
                <a:sym typeface="Wingdings" pitchFamily="2" charset="2"/>
              </a:rPr>
              <a:t>una</a:t>
            </a:r>
            <a:r>
              <a:rPr lang="en-US" altLang="es-ES" sz="1600" dirty="0">
                <a:sym typeface="Wingdings" pitchFamily="2" charset="2"/>
              </a:rPr>
              <a:t> </a:t>
            </a:r>
            <a:r>
              <a:rPr lang="en-US" altLang="es-ES" sz="1600" dirty="0" err="1">
                <a:sym typeface="Wingdings" pitchFamily="2" charset="2"/>
              </a:rPr>
              <a:t>histéresis</a:t>
            </a:r>
            <a:r>
              <a:rPr lang="en-US" altLang="es-ES" sz="1600" dirty="0">
                <a:sym typeface="Wingdings" pitchFamily="2" charset="2"/>
              </a:rPr>
              <a:t>. </a:t>
            </a:r>
          </a:p>
        </p:txBody>
      </p:sp>
      <p:grpSp>
        <p:nvGrpSpPr>
          <p:cNvPr id="11" name="Group 34"/>
          <p:cNvGrpSpPr>
            <a:grpSpLocks/>
          </p:cNvGrpSpPr>
          <p:nvPr/>
        </p:nvGrpSpPr>
        <p:grpSpPr bwMode="auto">
          <a:xfrm>
            <a:off x="320675" y="3336925"/>
            <a:ext cx="8585200" cy="3179763"/>
            <a:chOff x="441" y="1840"/>
            <a:chExt cx="5408" cy="2003"/>
          </a:xfrm>
        </p:grpSpPr>
        <p:sp>
          <p:nvSpPr>
            <p:cNvPr id="12" name="Rectangle 4"/>
            <p:cNvSpPr>
              <a:spLocks noChangeArrowheads="1"/>
            </p:cNvSpPr>
            <p:nvPr/>
          </p:nvSpPr>
          <p:spPr bwMode="auto">
            <a:xfrm>
              <a:off x="441" y="2402"/>
              <a:ext cx="65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A = 4 dB</a:t>
              </a:r>
            </a:p>
          </p:txBody>
        </p:sp>
        <p:sp>
          <p:nvSpPr>
            <p:cNvPr id="13" name="Rectangle 5"/>
            <p:cNvSpPr>
              <a:spLocks noChangeArrowheads="1"/>
            </p:cNvSpPr>
            <p:nvPr/>
          </p:nvSpPr>
          <p:spPr bwMode="auto">
            <a:xfrm>
              <a:off x="449" y="2624"/>
              <a:ext cx="64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B = 6 dB</a:t>
              </a:r>
            </a:p>
          </p:txBody>
        </p:sp>
        <p:sp>
          <p:nvSpPr>
            <p:cNvPr id="14" name="Rectangle 6"/>
            <p:cNvSpPr>
              <a:spLocks noChangeArrowheads="1"/>
            </p:cNvSpPr>
            <p:nvPr/>
          </p:nvSpPr>
          <p:spPr bwMode="auto">
            <a:xfrm>
              <a:off x="441" y="2867"/>
              <a:ext cx="65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C = 8 dB</a:t>
              </a:r>
            </a:p>
          </p:txBody>
        </p:sp>
        <p:sp>
          <p:nvSpPr>
            <p:cNvPr id="15" name="Oval 7"/>
            <p:cNvSpPr>
              <a:spLocks noChangeArrowheads="1"/>
            </p:cNvSpPr>
            <p:nvPr/>
          </p:nvSpPr>
          <p:spPr bwMode="auto">
            <a:xfrm>
              <a:off x="1113" y="2420"/>
              <a:ext cx="1445" cy="1423"/>
            </a:xfrm>
            <a:prstGeom prst="ellipse">
              <a:avLst/>
            </a:prstGeom>
            <a:solidFill>
              <a:srgbClr val="FDC0E5"/>
            </a:solidFill>
            <a:ln w="12700">
              <a:solidFill>
                <a:schemeClr val="tx1"/>
              </a:solidFill>
              <a:round/>
              <a:headEnd/>
              <a:tailEnd/>
            </a:ln>
          </p:spPr>
          <p:txBody>
            <a:bodyPr wrap="none" anchor="ct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endParaRPr lang="es-ES" altLang="es-ES"/>
            </a:p>
          </p:txBody>
        </p:sp>
        <p:sp>
          <p:nvSpPr>
            <p:cNvPr id="16" name="Rectangle 8"/>
            <p:cNvSpPr>
              <a:spLocks noChangeArrowheads="1"/>
            </p:cNvSpPr>
            <p:nvPr/>
          </p:nvSpPr>
          <p:spPr bwMode="auto">
            <a:xfrm>
              <a:off x="1154" y="3023"/>
              <a:ext cx="200" cy="229"/>
            </a:xfrm>
            <a:prstGeom prst="rect">
              <a:avLst/>
            </a:prstGeom>
            <a:solidFill>
              <a:srgbClr val="FDC0E5"/>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 </a:t>
              </a:r>
            </a:p>
          </p:txBody>
        </p:sp>
        <p:sp>
          <p:nvSpPr>
            <p:cNvPr id="17" name="Oval 9"/>
            <p:cNvSpPr>
              <a:spLocks noChangeArrowheads="1"/>
            </p:cNvSpPr>
            <p:nvPr/>
          </p:nvSpPr>
          <p:spPr bwMode="auto">
            <a:xfrm>
              <a:off x="1841" y="2402"/>
              <a:ext cx="1630" cy="1441"/>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endParaRPr lang="es-ES" altLang="es-ES"/>
            </a:p>
          </p:txBody>
        </p:sp>
        <p:sp>
          <p:nvSpPr>
            <p:cNvPr id="18" name="Oval 10"/>
            <p:cNvSpPr>
              <a:spLocks noChangeArrowheads="1"/>
            </p:cNvSpPr>
            <p:nvPr/>
          </p:nvSpPr>
          <p:spPr bwMode="auto">
            <a:xfrm>
              <a:off x="2065" y="2393"/>
              <a:ext cx="1396" cy="1450"/>
            </a:xfrm>
            <a:prstGeom prst="ellipse">
              <a:avLst/>
            </a:prstGeom>
            <a:noFill/>
            <a:ln w="12700">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endParaRPr lang="es-ES" altLang="es-ES"/>
            </a:p>
          </p:txBody>
        </p:sp>
        <p:sp>
          <p:nvSpPr>
            <p:cNvPr id="19" name="Oval 11"/>
            <p:cNvSpPr>
              <a:spLocks noChangeArrowheads="1"/>
            </p:cNvSpPr>
            <p:nvPr/>
          </p:nvSpPr>
          <p:spPr bwMode="auto">
            <a:xfrm>
              <a:off x="2319" y="2400"/>
              <a:ext cx="1147" cy="1432"/>
            </a:xfrm>
            <a:prstGeom prst="ellipse">
              <a:avLst/>
            </a:prstGeom>
            <a:solidFill>
              <a:srgbClr val="CCFFCC"/>
            </a:solidFill>
            <a:ln w="12700">
              <a:solidFill>
                <a:schemeClr val="tx1"/>
              </a:solidFill>
              <a:round/>
              <a:headEnd/>
              <a:tailEnd/>
            </a:ln>
          </p:spPr>
          <p:txBody>
            <a:bodyPr wrap="none" anchor="ct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endParaRPr lang="es-ES" altLang="es-ES"/>
            </a:p>
          </p:txBody>
        </p:sp>
        <p:sp>
          <p:nvSpPr>
            <p:cNvPr id="20" name="Rectangle 12"/>
            <p:cNvSpPr>
              <a:spLocks noChangeArrowheads="1"/>
            </p:cNvSpPr>
            <p:nvPr/>
          </p:nvSpPr>
          <p:spPr bwMode="auto">
            <a:xfrm>
              <a:off x="1825" y="3023"/>
              <a:ext cx="21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A</a:t>
              </a:r>
            </a:p>
          </p:txBody>
        </p:sp>
        <p:sp>
          <p:nvSpPr>
            <p:cNvPr id="21" name="Rectangle 13"/>
            <p:cNvSpPr>
              <a:spLocks noChangeArrowheads="1"/>
            </p:cNvSpPr>
            <p:nvPr/>
          </p:nvSpPr>
          <p:spPr bwMode="auto">
            <a:xfrm>
              <a:off x="2089" y="3023"/>
              <a:ext cx="21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B</a:t>
              </a:r>
            </a:p>
          </p:txBody>
        </p:sp>
        <p:sp>
          <p:nvSpPr>
            <p:cNvPr id="22" name="Rectangle 14"/>
            <p:cNvSpPr>
              <a:spLocks noChangeArrowheads="1"/>
            </p:cNvSpPr>
            <p:nvPr/>
          </p:nvSpPr>
          <p:spPr bwMode="auto">
            <a:xfrm>
              <a:off x="2323" y="3023"/>
              <a:ext cx="21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C</a:t>
              </a:r>
            </a:p>
          </p:txBody>
        </p:sp>
        <p:sp>
          <p:nvSpPr>
            <p:cNvPr id="23" name="Rectangle 15"/>
            <p:cNvSpPr>
              <a:spLocks noChangeArrowheads="1"/>
            </p:cNvSpPr>
            <p:nvPr/>
          </p:nvSpPr>
          <p:spPr bwMode="auto">
            <a:xfrm>
              <a:off x="3220" y="3023"/>
              <a:ext cx="20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 </a:t>
              </a:r>
            </a:p>
          </p:txBody>
        </p:sp>
        <p:sp>
          <p:nvSpPr>
            <p:cNvPr id="24" name="Freeform 16"/>
            <p:cNvSpPr>
              <a:spLocks/>
            </p:cNvSpPr>
            <p:nvPr/>
          </p:nvSpPr>
          <p:spPr bwMode="auto">
            <a:xfrm>
              <a:off x="3581" y="2819"/>
              <a:ext cx="2268" cy="528"/>
            </a:xfrm>
            <a:custGeom>
              <a:avLst/>
              <a:gdLst>
                <a:gd name="T0" fmla="*/ 0 w 2268"/>
                <a:gd name="T1" fmla="*/ 527 h 528"/>
                <a:gd name="T2" fmla="*/ 44 w 2268"/>
                <a:gd name="T3" fmla="*/ 513 h 528"/>
                <a:gd name="T4" fmla="*/ 132 w 2268"/>
                <a:gd name="T5" fmla="*/ 500 h 528"/>
                <a:gd name="T6" fmla="*/ 249 w 2268"/>
                <a:gd name="T7" fmla="*/ 446 h 528"/>
                <a:gd name="T8" fmla="*/ 293 w 2268"/>
                <a:gd name="T9" fmla="*/ 432 h 528"/>
                <a:gd name="T10" fmla="*/ 410 w 2268"/>
                <a:gd name="T11" fmla="*/ 432 h 528"/>
                <a:gd name="T12" fmla="*/ 527 w 2268"/>
                <a:gd name="T13" fmla="*/ 459 h 528"/>
                <a:gd name="T14" fmla="*/ 644 w 2268"/>
                <a:gd name="T15" fmla="*/ 459 h 528"/>
                <a:gd name="T16" fmla="*/ 702 w 2268"/>
                <a:gd name="T17" fmla="*/ 446 h 528"/>
                <a:gd name="T18" fmla="*/ 731 w 2268"/>
                <a:gd name="T19" fmla="*/ 405 h 528"/>
                <a:gd name="T20" fmla="*/ 761 w 2268"/>
                <a:gd name="T21" fmla="*/ 365 h 528"/>
                <a:gd name="T22" fmla="*/ 819 w 2268"/>
                <a:gd name="T23" fmla="*/ 351 h 528"/>
                <a:gd name="T24" fmla="*/ 863 w 2268"/>
                <a:gd name="T25" fmla="*/ 324 h 528"/>
                <a:gd name="T26" fmla="*/ 951 w 2268"/>
                <a:gd name="T27" fmla="*/ 324 h 528"/>
                <a:gd name="T28" fmla="*/ 995 w 2268"/>
                <a:gd name="T29" fmla="*/ 311 h 528"/>
                <a:gd name="T30" fmla="*/ 1038 w 2268"/>
                <a:gd name="T31" fmla="*/ 297 h 528"/>
                <a:gd name="T32" fmla="*/ 1097 w 2268"/>
                <a:gd name="T33" fmla="*/ 270 h 528"/>
                <a:gd name="T34" fmla="*/ 1155 w 2268"/>
                <a:gd name="T35" fmla="*/ 243 h 528"/>
                <a:gd name="T36" fmla="*/ 1199 w 2268"/>
                <a:gd name="T37" fmla="*/ 203 h 528"/>
                <a:gd name="T38" fmla="*/ 1243 w 2268"/>
                <a:gd name="T39" fmla="*/ 176 h 528"/>
                <a:gd name="T40" fmla="*/ 1302 w 2268"/>
                <a:gd name="T41" fmla="*/ 162 h 528"/>
                <a:gd name="T42" fmla="*/ 1360 w 2268"/>
                <a:gd name="T43" fmla="*/ 149 h 528"/>
                <a:gd name="T44" fmla="*/ 1404 w 2268"/>
                <a:gd name="T45" fmla="*/ 135 h 528"/>
                <a:gd name="T46" fmla="*/ 1448 w 2268"/>
                <a:gd name="T47" fmla="*/ 135 h 528"/>
                <a:gd name="T48" fmla="*/ 1492 w 2268"/>
                <a:gd name="T49" fmla="*/ 122 h 528"/>
                <a:gd name="T50" fmla="*/ 1536 w 2268"/>
                <a:gd name="T51" fmla="*/ 122 h 528"/>
                <a:gd name="T52" fmla="*/ 1623 w 2268"/>
                <a:gd name="T53" fmla="*/ 122 h 528"/>
                <a:gd name="T54" fmla="*/ 1711 w 2268"/>
                <a:gd name="T55" fmla="*/ 108 h 528"/>
                <a:gd name="T56" fmla="*/ 1770 w 2268"/>
                <a:gd name="T57" fmla="*/ 95 h 528"/>
                <a:gd name="T58" fmla="*/ 1887 w 2268"/>
                <a:gd name="T59" fmla="*/ 95 h 528"/>
                <a:gd name="T60" fmla="*/ 1974 w 2268"/>
                <a:gd name="T61" fmla="*/ 95 h 528"/>
                <a:gd name="T62" fmla="*/ 2062 w 2268"/>
                <a:gd name="T63" fmla="*/ 108 h 528"/>
                <a:gd name="T64" fmla="*/ 2106 w 2268"/>
                <a:gd name="T65" fmla="*/ 108 h 528"/>
                <a:gd name="T66" fmla="*/ 2238 w 2268"/>
                <a:gd name="T67" fmla="*/ 14 h 528"/>
                <a:gd name="T68" fmla="*/ 2267 w 2268"/>
                <a:gd name="T69" fmla="*/ 0 h 52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68"/>
                <a:gd name="T106" fmla="*/ 0 h 528"/>
                <a:gd name="T107" fmla="*/ 2268 w 2268"/>
                <a:gd name="T108" fmla="*/ 528 h 52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68" h="528">
                  <a:moveTo>
                    <a:pt x="0" y="527"/>
                  </a:moveTo>
                  <a:lnTo>
                    <a:pt x="44" y="513"/>
                  </a:lnTo>
                  <a:lnTo>
                    <a:pt x="132" y="500"/>
                  </a:lnTo>
                  <a:lnTo>
                    <a:pt x="249" y="446"/>
                  </a:lnTo>
                  <a:lnTo>
                    <a:pt x="293" y="432"/>
                  </a:lnTo>
                  <a:lnTo>
                    <a:pt x="410" y="432"/>
                  </a:lnTo>
                  <a:lnTo>
                    <a:pt x="527" y="459"/>
                  </a:lnTo>
                  <a:lnTo>
                    <a:pt x="644" y="459"/>
                  </a:lnTo>
                  <a:lnTo>
                    <a:pt x="702" y="446"/>
                  </a:lnTo>
                  <a:lnTo>
                    <a:pt x="731" y="405"/>
                  </a:lnTo>
                  <a:lnTo>
                    <a:pt x="761" y="365"/>
                  </a:lnTo>
                  <a:lnTo>
                    <a:pt x="819" y="351"/>
                  </a:lnTo>
                  <a:lnTo>
                    <a:pt x="863" y="324"/>
                  </a:lnTo>
                  <a:lnTo>
                    <a:pt x="951" y="324"/>
                  </a:lnTo>
                  <a:lnTo>
                    <a:pt x="995" y="311"/>
                  </a:lnTo>
                  <a:lnTo>
                    <a:pt x="1038" y="297"/>
                  </a:lnTo>
                  <a:lnTo>
                    <a:pt x="1097" y="270"/>
                  </a:lnTo>
                  <a:lnTo>
                    <a:pt x="1155" y="243"/>
                  </a:lnTo>
                  <a:lnTo>
                    <a:pt x="1199" y="203"/>
                  </a:lnTo>
                  <a:lnTo>
                    <a:pt x="1243" y="176"/>
                  </a:lnTo>
                  <a:lnTo>
                    <a:pt x="1302" y="162"/>
                  </a:lnTo>
                  <a:lnTo>
                    <a:pt x="1360" y="149"/>
                  </a:lnTo>
                  <a:lnTo>
                    <a:pt x="1404" y="135"/>
                  </a:lnTo>
                  <a:lnTo>
                    <a:pt x="1448" y="135"/>
                  </a:lnTo>
                  <a:lnTo>
                    <a:pt x="1492" y="122"/>
                  </a:lnTo>
                  <a:lnTo>
                    <a:pt x="1536" y="122"/>
                  </a:lnTo>
                  <a:lnTo>
                    <a:pt x="1623" y="122"/>
                  </a:lnTo>
                  <a:lnTo>
                    <a:pt x="1711" y="108"/>
                  </a:lnTo>
                  <a:lnTo>
                    <a:pt x="1770" y="95"/>
                  </a:lnTo>
                  <a:lnTo>
                    <a:pt x="1887" y="95"/>
                  </a:lnTo>
                  <a:lnTo>
                    <a:pt x="1974" y="95"/>
                  </a:lnTo>
                  <a:lnTo>
                    <a:pt x="2062" y="108"/>
                  </a:lnTo>
                  <a:lnTo>
                    <a:pt x="2106" y="108"/>
                  </a:lnTo>
                  <a:lnTo>
                    <a:pt x="2238" y="14"/>
                  </a:lnTo>
                  <a:lnTo>
                    <a:pt x="2267" y="0"/>
                  </a:lnTo>
                </a:path>
              </a:pathLst>
            </a:custGeom>
            <a:noFill/>
            <a:ln w="12700" cap="rnd" cmpd="sng">
              <a:solidFill>
                <a:schemeClr val="accent2"/>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s-ES"/>
            </a:p>
          </p:txBody>
        </p:sp>
        <p:sp>
          <p:nvSpPr>
            <p:cNvPr id="25" name="Rectangle 17"/>
            <p:cNvSpPr>
              <a:spLocks noChangeArrowheads="1"/>
            </p:cNvSpPr>
            <p:nvPr/>
          </p:nvSpPr>
          <p:spPr bwMode="auto">
            <a:xfrm>
              <a:off x="1153" y="2867"/>
              <a:ext cx="18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1</a:t>
              </a:r>
            </a:p>
          </p:txBody>
        </p:sp>
        <p:sp>
          <p:nvSpPr>
            <p:cNvPr id="26" name="Rectangle 18"/>
            <p:cNvSpPr>
              <a:spLocks noChangeArrowheads="1"/>
            </p:cNvSpPr>
            <p:nvPr/>
          </p:nvSpPr>
          <p:spPr bwMode="auto">
            <a:xfrm>
              <a:off x="3220" y="2876"/>
              <a:ext cx="18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2</a:t>
              </a:r>
            </a:p>
          </p:txBody>
        </p:sp>
        <p:sp>
          <p:nvSpPr>
            <p:cNvPr id="27" name="Rectangle 19"/>
            <p:cNvSpPr>
              <a:spLocks noChangeArrowheads="1"/>
            </p:cNvSpPr>
            <p:nvPr/>
          </p:nvSpPr>
          <p:spPr bwMode="auto">
            <a:xfrm>
              <a:off x="3961" y="2516"/>
              <a:ext cx="18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1</a:t>
              </a:r>
            </a:p>
          </p:txBody>
        </p:sp>
        <p:sp>
          <p:nvSpPr>
            <p:cNvPr id="28" name="Rectangle 20"/>
            <p:cNvSpPr>
              <a:spLocks noChangeArrowheads="1"/>
            </p:cNvSpPr>
            <p:nvPr/>
          </p:nvSpPr>
          <p:spPr bwMode="auto">
            <a:xfrm>
              <a:off x="3580" y="3083"/>
              <a:ext cx="186"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2</a:t>
              </a:r>
            </a:p>
          </p:txBody>
        </p:sp>
        <p:sp>
          <p:nvSpPr>
            <p:cNvPr id="29" name="Line 21"/>
            <p:cNvSpPr>
              <a:spLocks noChangeShapeType="1"/>
            </p:cNvSpPr>
            <p:nvPr/>
          </p:nvSpPr>
          <p:spPr bwMode="auto">
            <a:xfrm>
              <a:off x="1452" y="2106"/>
              <a:ext cx="1370" cy="0"/>
            </a:xfrm>
            <a:prstGeom prst="line">
              <a:avLst/>
            </a:prstGeom>
            <a:noFill/>
            <a:ln w="12700">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s-ES"/>
            </a:p>
          </p:txBody>
        </p:sp>
        <p:sp>
          <p:nvSpPr>
            <p:cNvPr id="30" name="Rectangle 22"/>
            <p:cNvSpPr>
              <a:spLocks noChangeArrowheads="1"/>
            </p:cNvSpPr>
            <p:nvPr/>
          </p:nvSpPr>
          <p:spPr bwMode="auto">
            <a:xfrm>
              <a:off x="1717" y="1840"/>
              <a:ext cx="79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t>MS Moving</a:t>
              </a:r>
            </a:p>
          </p:txBody>
        </p:sp>
        <p:sp>
          <p:nvSpPr>
            <p:cNvPr id="31" name="Freeform 23"/>
            <p:cNvSpPr>
              <a:spLocks/>
            </p:cNvSpPr>
            <p:nvPr/>
          </p:nvSpPr>
          <p:spPr bwMode="auto">
            <a:xfrm>
              <a:off x="3959" y="2698"/>
              <a:ext cx="1860" cy="589"/>
            </a:xfrm>
            <a:custGeom>
              <a:avLst/>
              <a:gdLst>
                <a:gd name="T0" fmla="*/ 26 w 1860"/>
                <a:gd name="T1" fmla="*/ 24 h 589"/>
                <a:gd name="T2" fmla="*/ 72 w 1860"/>
                <a:gd name="T3" fmla="*/ 36 h 589"/>
                <a:gd name="T4" fmla="*/ 111 w 1860"/>
                <a:gd name="T5" fmla="*/ 36 h 589"/>
                <a:gd name="T6" fmla="*/ 156 w 1860"/>
                <a:gd name="T7" fmla="*/ 54 h 589"/>
                <a:gd name="T8" fmla="*/ 202 w 1860"/>
                <a:gd name="T9" fmla="*/ 84 h 589"/>
                <a:gd name="T10" fmla="*/ 260 w 1860"/>
                <a:gd name="T11" fmla="*/ 96 h 589"/>
                <a:gd name="T12" fmla="*/ 306 w 1860"/>
                <a:gd name="T13" fmla="*/ 120 h 589"/>
                <a:gd name="T14" fmla="*/ 345 w 1860"/>
                <a:gd name="T15" fmla="*/ 126 h 589"/>
                <a:gd name="T16" fmla="*/ 384 w 1860"/>
                <a:gd name="T17" fmla="*/ 144 h 589"/>
                <a:gd name="T18" fmla="*/ 455 w 1860"/>
                <a:gd name="T19" fmla="*/ 144 h 589"/>
                <a:gd name="T20" fmla="*/ 494 w 1860"/>
                <a:gd name="T21" fmla="*/ 144 h 589"/>
                <a:gd name="T22" fmla="*/ 553 w 1860"/>
                <a:gd name="T23" fmla="*/ 144 h 589"/>
                <a:gd name="T24" fmla="*/ 585 w 1860"/>
                <a:gd name="T25" fmla="*/ 186 h 589"/>
                <a:gd name="T26" fmla="*/ 624 w 1860"/>
                <a:gd name="T27" fmla="*/ 216 h 589"/>
                <a:gd name="T28" fmla="*/ 670 w 1860"/>
                <a:gd name="T29" fmla="*/ 234 h 589"/>
                <a:gd name="T30" fmla="*/ 754 w 1860"/>
                <a:gd name="T31" fmla="*/ 240 h 589"/>
                <a:gd name="T32" fmla="*/ 793 w 1860"/>
                <a:gd name="T33" fmla="*/ 228 h 589"/>
                <a:gd name="T34" fmla="*/ 813 w 1860"/>
                <a:gd name="T35" fmla="*/ 282 h 589"/>
                <a:gd name="T36" fmla="*/ 858 w 1860"/>
                <a:gd name="T37" fmla="*/ 294 h 589"/>
                <a:gd name="T38" fmla="*/ 897 w 1860"/>
                <a:gd name="T39" fmla="*/ 318 h 589"/>
                <a:gd name="T40" fmla="*/ 936 w 1860"/>
                <a:gd name="T41" fmla="*/ 330 h 589"/>
                <a:gd name="T42" fmla="*/ 975 w 1860"/>
                <a:gd name="T43" fmla="*/ 330 h 589"/>
                <a:gd name="T44" fmla="*/ 1014 w 1860"/>
                <a:gd name="T45" fmla="*/ 378 h 589"/>
                <a:gd name="T46" fmla="*/ 1073 w 1860"/>
                <a:gd name="T47" fmla="*/ 384 h 589"/>
                <a:gd name="T48" fmla="*/ 1112 w 1860"/>
                <a:gd name="T49" fmla="*/ 384 h 589"/>
                <a:gd name="T50" fmla="*/ 1177 w 1860"/>
                <a:gd name="T51" fmla="*/ 408 h 589"/>
                <a:gd name="T52" fmla="*/ 1222 w 1860"/>
                <a:gd name="T53" fmla="*/ 444 h 589"/>
                <a:gd name="T54" fmla="*/ 1248 w 1860"/>
                <a:gd name="T55" fmla="*/ 474 h 589"/>
                <a:gd name="T56" fmla="*/ 1307 w 1860"/>
                <a:gd name="T57" fmla="*/ 486 h 589"/>
                <a:gd name="T58" fmla="*/ 1365 w 1860"/>
                <a:gd name="T59" fmla="*/ 486 h 589"/>
                <a:gd name="T60" fmla="*/ 1417 w 1860"/>
                <a:gd name="T61" fmla="*/ 480 h 589"/>
                <a:gd name="T62" fmla="*/ 1476 w 1860"/>
                <a:gd name="T63" fmla="*/ 480 h 589"/>
                <a:gd name="T64" fmla="*/ 1534 w 1860"/>
                <a:gd name="T65" fmla="*/ 492 h 589"/>
                <a:gd name="T66" fmla="*/ 1599 w 1860"/>
                <a:gd name="T67" fmla="*/ 504 h 589"/>
                <a:gd name="T68" fmla="*/ 1638 w 1860"/>
                <a:gd name="T69" fmla="*/ 510 h 589"/>
                <a:gd name="T70" fmla="*/ 1664 w 1860"/>
                <a:gd name="T71" fmla="*/ 552 h 589"/>
                <a:gd name="T72" fmla="*/ 1703 w 1860"/>
                <a:gd name="T73" fmla="*/ 564 h 589"/>
                <a:gd name="T74" fmla="*/ 1742 w 1860"/>
                <a:gd name="T75" fmla="*/ 570 h 589"/>
                <a:gd name="T76" fmla="*/ 1781 w 1860"/>
                <a:gd name="T77" fmla="*/ 570 h 589"/>
                <a:gd name="T78" fmla="*/ 1827 w 1860"/>
                <a:gd name="T79" fmla="*/ 588 h 58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860"/>
                <a:gd name="T121" fmla="*/ 0 h 589"/>
                <a:gd name="T122" fmla="*/ 1860 w 1860"/>
                <a:gd name="T123" fmla="*/ 589 h 58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860" h="589">
                  <a:moveTo>
                    <a:pt x="0" y="0"/>
                  </a:moveTo>
                  <a:lnTo>
                    <a:pt x="26" y="24"/>
                  </a:lnTo>
                  <a:lnTo>
                    <a:pt x="52" y="30"/>
                  </a:lnTo>
                  <a:lnTo>
                    <a:pt x="72" y="36"/>
                  </a:lnTo>
                  <a:lnTo>
                    <a:pt x="91" y="36"/>
                  </a:lnTo>
                  <a:lnTo>
                    <a:pt x="111" y="36"/>
                  </a:lnTo>
                  <a:lnTo>
                    <a:pt x="137" y="48"/>
                  </a:lnTo>
                  <a:lnTo>
                    <a:pt x="156" y="54"/>
                  </a:lnTo>
                  <a:lnTo>
                    <a:pt x="182" y="72"/>
                  </a:lnTo>
                  <a:lnTo>
                    <a:pt x="202" y="84"/>
                  </a:lnTo>
                  <a:lnTo>
                    <a:pt x="241" y="90"/>
                  </a:lnTo>
                  <a:lnTo>
                    <a:pt x="260" y="96"/>
                  </a:lnTo>
                  <a:lnTo>
                    <a:pt x="280" y="108"/>
                  </a:lnTo>
                  <a:lnTo>
                    <a:pt x="306" y="120"/>
                  </a:lnTo>
                  <a:lnTo>
                    <a:pt x="325" y="126"/>
                  </a:lnTo>
                  <a:lnTo>
                    <a:pt x="345" y="126"/>
                  </a:lnTo>
                  <a:lnTo>
                    <a:pt x="364" y="132"/>
                  </a:lnTo>
                  <a:lnTo>
                    <a:pt x="384" y="144"/>
                  </a:lnTo>
                  <a:lnTo>
                    <a:pt x="436" y="144"/>
                  </a:lnTo>
                  <a:lnTo>
                    <a:pt x="455" y="144"/>
                  </a:lnTo>
                  <a:lnTo>
                    <a:pt x="475" y="144"/>
                  </a:lnTo>
                  <a:lnTo>
                    <a:pt x="494" y="144"/>
                  </a:lnTo>
                  <a:lnTo>
                    <a:pt x="533" y="144"/>
                  </a:lnTo>
                  <a:lnTo>
                    <a:pt x="553" y="144"/>
                  </a:lnTo>
                  <a:lnTo>
                    <a:pt x="572" y="144"/>
                  </a:lnTo>
                  <a:lnTo>
                    <a:pt x="585" y="186"/>
                  </a:lnTo>
                  <a:lnTo>
                    <a:pt x="598" y="204"/>
                  </a:lnTo>
                  <a:lnTo>
                    <a:pt x="624" y="216"/>
                  </a:lnTo>
                  <a:lnTo>
                    <a:pt x="650" y="222"/>
                  </a:lnTo>
                  <a:lnTo>
                    <a:pt x="670" y="234"/>
                  </a:lnTo>
                  <a:lnTo>
                    <a:pt x="689" y="234"/>
                  </a:lnTo>
                  <a:lnTo>
                    <a:pt x="754" y="240"/>
                  </a:lnTo>
                  <a:lnTo>
                    <a:pt x="774" y="240"/>
                  </a:lnTo>
                  <a:lnTo>
                    <a:pt x="793" y="228"/>
                  </a:lnTo>
                  <a:lnTo>
                    <a:pt x="793" y="276"/>
                  </a:lnTo>
                  <a:lnTo>
                    <a:pt x="813" y="282"/>
                  </a:lnTo>
                  <a:lnTo>
                    <a:pt x="839" y="282"/>
                  </a:lnTo>
                  <a:lnTo>
                    <a:pt x="858" y="294"/>
                  </a:lnTo>
                  <a:lnTo>
                    <a:pt x="884" y="300"/>
                  </a:lnTo>
                  <a:lnTo>
                    <a:pt x="897" y="318"/>
                  </a:lnTo>
                  <a:lnTo>
                    <a:pt x="917" y="330"/>
                  </a:lnTo>
                  <a:lnTo>
                    <a:pt x="936" y="330"/>
                  </a:lnTo>
                  <a:lnTo>
                    <a:pt x="956" y="330"/>
                  </a:lnTo>
                  <a:lnTo>
                    <a:pt x="975" y="330"/>
                  </a:lnTo>
                  <a:lnTo>
                    <a:pt x="1001" y="342"/>
                  </a:lnTo>
                  <a:lnTo>
                    <a:pt x="1014" y="378"/>
                  </a:lnTo>
                  <a:lnTo>
                    <a:pt x="1034" y="384"/>
                  </a:lnTo>
                  <a:lnTo>
                    <a:pt x="1073" y="384"/>
                  </a:lnTo>
                  <a:lnTo>
                    <a:pt x="1092" y="384"/>
                  </a:lnTo>
                  <a:lnTo>
                    <a:pt x="1112" y="384"/>
                  </a:lnTo>
                  <a:lnTo>
                    <a:pt x="1164" y="384"/>
                  </a:lnTo>
                  <a:lnTo>
                    <a:pt x="1177" y="408"/>
                  </a:lnTo>
                  <a:lnTo>
                    <a:pt x="1203" y="426"/>
                  </a:lnTo>
                  <a:lnTo>
                    <a:pt x="1222" y="444"/>
                  </a:lnTo>
                  <a:lnTo>
                    <a:pt x="1242" y="450"/>
                  </a:lnTo>
                  <a:lnTo>
                    <a:pt x="1248" y="474"/>
                  </a:lnTo>
                  <a:lnTo>
                    <a:pt x="1268" y="486"/>
                  </a:lnTo>
                  <a:lnTo>
                    <a:pt x="1307" y="486"/>
                  </a:lnTo>
                  <a:lnTo>
                    <a:pt x="1346" y="486"/>
                  </a:lnTo>
                  <a:lnTo>
                    <a:pt x="1365" y="486"/>
                  </a:lnTo>
                  <a:lnTo>
                    <a:pt x="1391" y="480"/>
                  </a:lnTo>
                  <a:lnTo>
                    <a:pt x="1417" y="480"/>
                  </a:lnTo>
                  <a:lnTo>
                    <a:pt x="1437" y="480"/>
                  </a:lnTo>
                  <a:lnTo>
                    <a:pt x="1476" y="480"/>
                  </a:lnTo>
                  <a:lnTo>
                    <a:pt x="1515" y="480"/>
                  </a:lnTo>
                  <a:lnTo>
                    <a:pt x="1534" y="492"/>
                  </a:lnTo>
                  <a:lnTo>
                    <a:pt x="1580" y="492"/>
                  </a:lnTo>
                  <a:lnTo>
                    <a:pt x="1599" y="504"/>
                  </a:lnTo>
                  <a:lnTo>
                    <a:pt x="1619" y="510"/>
                  </a:lnTo>
                  <a:lnTo>
                    <a:pt x="1638" y="510"/>
                  </a:lnTo>
                  <a:lnTo>
                    <a:pt x="1658" y="516"/>
                  </a:lnTo>
                  <a:lnTo>
                    <a:pt x="1664" y="552"/>
                  </a:lnTo>
                  <a:lnTo>
                    <a:pt x="1684" y="564"/>
                  </a:lnTo>
                  <a:lnTo>
                    <a:pt x="1703" y="564"/>
                  </a:lnTo>
                  <a:lnTo>
                    <a:pt x="1723" y="570"/>
                  </a:lnTo>
                  <a:lnTo>
                    <a:pt x="1742" y="570"/>
                  </a:lnTo>
                  <a:lnTo>
                    <a:pt x="1762" y="570"/>
                  </a:lnTo>
                  <a:lnTo>
                    <a:pt x="1781" y="570"/>
                  </a:lnTo>
                  <a:lnTo>
                    <a:pt x="1801" y="570"/>
                  </a:lnTo>
                  <a:lnTo>
                    <a:pt x="1827" y="588"/>
                  </a:lnTo>
                  <a:lnTo>
                    <a:pt x="1859" y="582"/>
                  </a:lnTo>
                </a:path>
              </a:pathLst>
            </a:custGeom>
            <a:noFill/>
            <a:ln w="12700" cap="rnd" cmpd="sng">
              <a:solidFill>
                <a:srgbClr val="FF00FF"/>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s-ES"/>
            </a:p>
          </p:txBody>
        </p:sp>
        <p:sp>
          <p:nvSpPr>
            <p:cNvPr id="32" name="Line 24"/>
            <p:cNvSpPr>
              <a:spLocks noChangeShapeType="1"/>
            </p:cNvSpPr>
            <p:nvPr/>
          </p:nvSpPr>
          <p:spPr bwMode="auto">
            <a:xfrm>
              <a:off x="5158" y="2967"/>
              <a:ext cx="0" cy="133"/>
            </a:xfrm>
            <a:prstGeom prst="line">
              <a:avLst/>
            </a:prstGeom>
            <a:noFill/>
            <a:ln w="127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s-ES"/>
            </a:p>
          </p:txBody>
        </p:sp>
        <p:sp>
          <p:nvSpPr>
            <p:cNvPr id="33" name="Line 25"/>
            <p:cNvSpPr>
              <a:spLocks noChangeShapeType="1"/>
            </p:cNvSpPr>
            <p:nvPr/>
          </p:nvSpPr>
          <p:spPr bwMode="auto">
            <a:xfrm>
              <a:off x="5552" y="2943"/>
              <a:ext cx="0" cy="232"/>
            </a:xfrm>
            <a:prstGeom prst="line">
              <a:avLst/>
            </a:prstGeom>
            <a:noFill/>
            <a:ln w="127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s-ES"/>
            </a:p>
          </p:txBody>
        </p:sp>
        <p:sp>
          <p:nvSpPr>
            <p:cNvPr id="34" name="Line 26"/>
            <p:cNvSpPr>
              <a:spLocks noChangeShapeType="1"/>
            </p:cNvSpPr>
            <p:nvPr/>
          </p:nvSpPr>
          <p:spPr bwMode="auto">
            <a:xfrm>
              <a:off x="5721" y="2937"/>
              <a:ext cx="0" cy="307"/>
            </a:xfrm>
            <a:prstGeom prst="line">
              <a:avLst/>
            </a:prstGeom>
            <a:noFill/>
            <a:ln w="12700">
              <a:solidFill>
                <a:schemeClr val="tx1"/>
              </a:solidFill>
              <a:round/>
              <a:headEnd type="triangle" w="med" len="med"/>
              <a:tailEnd type="triangle" w="med" len="med"/>
            </a:ln>
            <a:extLst>
              <a:ext uri="{909E8E84-426E-40DD-AFC4-6F175D3DCCD1}">
                <a14:hiddenFill xmlns="" xmlns:a14="http://schemas.microsoft.com/office/drawing/2010/main">
                  <a:noFill/>
                </a14:hiddenFill>
              </a:ext>
            </a:extLst>
          </p:spPr>
          <p:txBody>
            <a:bodyPr wrap="none" anchor="ctr"/>
            <a:lstStyle/>
            <a:p>
              <a:endParaRPr lang="es-ES"/>
            </a:p>
          </p:txBody>
        </p:sp>
        <p:sp>
          <p:nvSpPr>
            <p:cNvPr id="35" name="Rectangle 27"/>
            <p:cNvSpPr>
              <a:spLocks noChangeArrowheads="1"/>
            </p:cNvSpPr>
            <p:nvPr/>
          </p:nvSpPr>
          <p:spPr bwMode="auto">
            <a:xfrm>
              <a:off x="5056" y="2705"/>
              <a:ext cx="21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A</a:t>
              </a:r>
            </a:p>
          </p:txBody>
        </p:sp>
        <p:sp>
          <p:nvSpPr>
            <p:cNvPr id="36" name="Rectangle 28"/>
            <p:cNvSpPr>
              <a:spLocks noChangeArrowheads="1"/>
            </p:cNvSpPr>
            <p:nvPr/>
          </p:nvSpPr>
          <p:spPr bwMode="auto">
            <a:xfrm>
              <a:off x="5436" y="2705"/>
              <a:ext cx="210"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B</a:t>
              </a:r>
            </a:p>
          </p:txBody>
        </p:sp>
        <p:sp>
          <p:nvSpPr>
            <p:cNvPr id="37" name="Rectangle 29"/>
            <p:cNvSpPr>
              <a:spLocks noChangeArrowheads="1"/>
            </p:cNvSpPr>
            <p:nvPr/>
          </p:nvSpPr>
          <p:spPr bwMode="auto">
            <a:xfrm>
              <a:off x="5592" y="2705"/>
              <a:ext cx="218" cy="2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b="1">
                  <a:latin typeface="Dutch (scalable)" charset="0"/>
                </a:rPr>
                <a:t>C</a:t>
              </a:r>
            </a:p>
          </p:txBody>
        </p:sp>
        <p:sp>
          <p:nvSpPr>
            <p:cNvPr id="38" name="Rectangle 30"/>
            <p:cNvSpPr>
              <a:spLocks noChangeArrowheads="1"/>
            </p:cNvSpPr>
            <p:nvPr/>
          </p:nvSpPr>
          <p:spPr bwMode="auto">
            <a:xfrm>
              <a:off x="1367" y="2146"/>
              <a:ext cx="355" cy="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sz="1600" b="1">
                  <a:solidFill>
                    <a:schemeClr val="hlink"/>
                  </a:solidFill>
                  <a:latin typeface="Dutch (scalable)" charset="0"/>
                </a:rPr>
                <a:t>LA1</a:t>
              </a:r>
            </a:p>
          </p:txBody>
        </p:sp>
        <p:sp>
          <p:nvSpPr>
            <p:cNvPr id="39" name="Rectangle 31"/>
            <p:cNvSpPr>
              <a:spLocks noChangeArrowheads="1"/>
            </p:cNvSpPr>
            <p:nvPr/>
          </p:nvSpPr>
          <p:spPr bwMode="auto">
            <a:xfrm>
              <a:off x="2719" y="2130"/>
              <a:ext cx="355" cy="2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Calibri" pitchFamily="34" charset="0"/>
                </a:defRPr>
              </a:lvl1pPr>
              <a:lvl2pPr marL="742950" indent="-285750" eaLnBrk="0" hangingPunct="0">
                <a:defRPr>
                  <a:solidFill>
                    <a:schemeClr val="tx1"/>
                  </a:solidFill>
                  <a:latin typeface="Calibri" pitchFamily="34" charset="0"/>
                </a:defRPr>
              </a:lvl2pPr>
              <a:lvl3pPr marL="1143000" indent="-228600" eaLnBrk="0" hangingPunct="0">
                <a:defRPr>
                  <a:solidFill>
                    <a:schemeClr val="tx1"/>
                  </a:solidFill>
                  <a:latin typeface="Calibri" pitchFamily="34" charset="0"/>
                </a:defRPr>
              </a:lvl3pPr>
              <a:lvl4pPr marL="1600200" indent="-228600" eaLnBrk="0" hangingPunct="0">
                <a:defRPr>
                  <a:solidFill>
                    <a:schemeClr val="tx1"/>
                  </a:solidFill>
                  <a:latin typeface="Calibri" pitchFamily="34" charset="0"/>
                </a:defRPr>
              </a:lvl4pPr>
              <a:lvl5pPr marL="2057400" indent="-228600" eaLnBrk="0" hangingPunct="0">
                <a:defRPr>
                  <a:solidFill>
                    <a:schemeClr val="tx1"/>
                  </a:solidFill>
                  <a:latin typeface="Calibri" pitchFamily="34" charset="0"/>
                </a:defRPr>
              </a:lvl5pPr>
              <a:lvl6pPr marL="2514600" indent="-228600" eaLnBrk="0" fontAlgn="base" hangingPunct="0">
                <a:spcBef>
                  <a:spcPct val="0"/>
                </a:spcBef>
                <a:spcAft>
                  <a:spcPct val="0"/>
                </a:spcAft>
                <a:defRPr>
                  <a:solidFill>
                    <a:schemeClr val="tx1"/>
                  </a:solidFill>
                  <a:latin typeface="Calibri" pitchFamily="34" charset="0"/>
                </a:defRPr>
              </a:lvl6pPr>
              <a:lvl7pPr marL="2971800" indent="-228600" eaLnBrk="0" fontAlgn="base" hangingPunct="0">
                <a:spcBef>
                  <a:spcPct val="0"/>
                </a:spcBef>
                <a:spcAft>
                  <a:spcPct val="0"/>
                </a:spcAft>
                <a:defRPr>
                  <a:solidFill>
                    <a:schemeClr val="tx1"/>
                  </a:solidFill>
                  <a:latin typeface="Calibri" pitchFamily="34" charset="0"/>
                </a:defRPr>
              </a:lvl7pPr>
              <a:lvl8pPr marL="3429000" indent="-228600" eaLnBrk="0" fontAlgn="base" hangingPunct="0">
                <a:spcBef>
                  <a:spcPct val="0"/>
                </a:spcBef>
                <a:spcAft>
                  <a:spcPct val="0"/>
                </a:spcAft>
                <a:defRPr>
                  <a:solidFill>
                    <a:schemeClr val="tx1"/>
                  </a:solidFill>
                  <a:latin typeface="Calibri" pitchFamily="34" charset="0"/>
                </a:defRPr>
              </a:lvl8pPr>
              <a:lvl9pPr marL="3886200" indent="-228600" eaLnBrk="0" fontAlgn="base" hangingPunct="0">
                <a:spcBef>
                  <a:spcPct val="0"/>
                </a:spcBef>
                <a:spcAft>
                  <a:spcPct val="0"/>
                </a:spcAft>
                <a:defRPr>
                  <a:solidFill>
                    <a:schemeClr val="tx1"/>
                  </a:solidFill>
                  <a:latin typeface="Calibri" pitchFamily="34" charset="0"/>
                </a:defRPr>
              </a:lvl9pPr>
            </a:lstStyle>
            <a:p>
              <a:pPr eaLnBrk="1" hangingPunct="1"/>
              <a:r>
                <a:rPr lang="en-US" altLang="es-ES" sz="1600" b="1">
                  <a:solidFill>
                    <a:schemeClr val="accent2"/>
                  </a:solidFill>
                  <a:latin typeface="Dutch (scalable)" charset="0"/>
                </a:rPr>
                <a:t>LA2</a:t>
              </a:r>
            </a:p>
          </p:txBody>
        </p:sp>
      </p:grpSp>
      <p:pic>
        <p:nvPicPr>
          <p:cNvPr id="4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6363" y="2673350"/>
            <a:ext cx="8928100" cy="488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2008548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pic>
        <p:nvPicPr>
          <p:cNvPr id="9"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116013" y="1540080"/>
            <a:ext cx="7129462" cy="505936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519898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s-ES" dirty="0"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grpSp>
        <p:nvGrpSpPr>
          <p:cNvPr id="5" name="Group 12"/>
          <p:cNvGrpSpPr>
            <a:grpSpLocks/>
          </p:cNvGrpSpPr>
          <p:nvPr/>
        </p:nvGrpSpPr>
        <p:grpSpPr bwMode="auto">
          <a:xfrm>
            <a:off x="198438" y="3111487"/>
            <a:ext cx="3494087" cy="3305175"/>
            <a:chOff x="420" y="1762"/>
            <a:chExt cx="4770" cy="1135"/>
          </a:xfrm>
        </p:grpSpPr>
        <p:sp>
          <p:nvSpPr>
            <p:cNvPr id="6" name="Rectangle 5"/>
            <p:cNvSpPr>
              <a:spLocks noChangeArrowheads="1"/>
            </p:cNvSpPr>
            <p:nvPr/>
          </p:nvSpPr>
          <p:spPr bwMode="auto">
            <a:xfrm>
              <a:off x="420" y="1762"/>
              <a:ext cx="4770" cy="1135"/>
            </a:xfrm>
            <a:prstGeom prst="rect">
              <a:avLst/>
            </a:prstGeom>
            <a:solidFill>
              <a:srgbClr val="FCFEB9"/>
            </a:solidFill>
            <a:ln w="12700">
              <a:solidFill>
                <a:schemeClr val="tx1"/>
              </a:solidFill>
              <a:miter lim="800000"/>
              <a:headEnd/>
              <a:tailEnd/>
            </a:ln>
          </p:spPr>
          <p:txBody>
            <a:bodyPr lIns="90488" tIns="44450" rIns="90488" bIns="44450">
              <a:spAutoFit/>
            </a:bodyPr>
            <a:lstStyle>
              <a:lvl1pPr marL="668338" indent="-668338" eaLnBrk="0" hangingPunct="0">
                <a:tabLst>
                  <a:tab pos="1520825" algn="l"/>
                  <a:tab pos="6383338" algn="l"/>
                </a:tabLst>
                <a:defRPr>
                  <a:solidFill>
                    <a:schemeClr val="tx1"/>
                  </a:solidFill>
                  <a:latin typeface="Calibri" pitchFamily="34" charset="0"/>
                </a:defRPr>
              </a:lvl1pPr>
              <a:lvl2pPr marL="742950" indent="-285750" eaLnBrk="0" hangingPunct="0">
                <a:tabLst>
                  <a:tab pos="1520825" algn="l"/>
                  <a:tab pos="6383338" algn="l"/>
                </a:tabLst>
                <a:defRPr>
                  <a:solidFill>
                    <a:schemeClr val="tx1"/>
                  </a:solidFill>
                  <a:latin typeface="Calibri" pitchFamily="34" charset="0"/>
                </a:defRPr>
              </a:lvl2pPr>
              <a:lvl3pPr marL="1143000" indent="-228600" eaLnBrk="0" hangingPunct="0">
                <a:tabLst>
                  <a:tab pos="1520825" algn="l"/>
                  <a:tab pos="6383338" algn="l"/>
                </a:tabLst>
                <a:defRPr>
                  <a:solidFill>
                    <a:schemeClr val="tx1"/>
                  </a:solidFill>
                  <a:latin typeface="Calibri" pitchFamily="34" charset="0"/>
                </a:defRPr>
              </a:lvl3pPr>
              <a:lvl4pPr marL="1600200" indent="-228600" eaLnBrk="0" hangingPunct="0">
                <a:tabLst>
                  <a:tab pos="1520825" algn="l"/>
                  <a:tab pos="6383338" algn="l"/>
                </a:tabLst>
                <a:defRPr>
                  <a:solidFill>
                    <a:schemeClr val="tx1"/>
                  </a:solidFill>
                  <a:latin typeface="Calibri" pitchFamily="34" charset="0"/>
                </a:defRPr>
              </a:lvl4pPr>
              <a:lvl5pPr marL="2057400" indent="-228600" eaLnBrk="0" hangingPunct="0">
                <a:tabLst>
                  <a:tab pos="1520825" algn="l"/>
                  <a:tab pos="6383338" algn="l"/>
                </a:tabLst>
                <a:defRPr>
                  <a:solidFill>
                    <a:schemeClr val="tx1"/>
                  </a:solidFill>
                  <a:latin typeface="Calibri" pitchFamily="34" charset="0"/>
                </a:defRPr>
              </a:lvl5pPr>
              <a:lvl6pPr marL="2514600" indent="-228600" eaLnBrk="0" fontAlgn="base" hangingPunct="0">
                <a:spcBef>
                  <a:spcPct val="0"/>
                </a:spcBef>
                <a:spcAft>
                  <a:spcPct val="0"/>
                </a:spcAft>
                <a:tabLst>
                  <a:tab pos="1520825" algn="l"/>
                  <a:tab pos="6383338" algn="l"/>
                </a:tabLst>
                <a:defRPr>
                  <a:solidFill>
                    <a:schemeClr val="tx1"/>
                  </a:solidFill>
                  <a:latin typeface="Calibri" pitchFamily="34" charset="0"/>
                </a:defRPr>
              </a:lvl6pPr>
              <a:lvl7pPr marL="2971800" indent="-228600" eaLnBrk="0" fontAlgn="base" hangingPunct="0">
                <a:spcBef>
                  <a:spcPct val="0"/>
                </a:spcBef>
                <a:spcAft>
                  <a:spcPct val="0"/>
                </a:spcAft>
                <a:tabLst>
                  <a:tab pos="1520825" algn="l"/>
                  <a:tab pos="6383338" algn="l"/>
                </a:tabLst>
                <a:defRPr>
                  <a:solidFill>
                    <a:schemeClr val="tx1"/>
                  </a:solidFill>
                  <a:latin typeface="Calibri" pitchFamily="34" charset="0"/>
                </a:defRPr>
              </a:lvl7pPr>
              <a:lvl8pPr marL="3429000" indent="-228600" eaLnBrk="0" fontAlgn="base" hangingPunct="0">
                <a:spcBef>
                  <a:spcPct val="0"/>
                </a:spcBef>
                <a:spcAft>
                  <a:spcPct val="0"/>
                </a:spcAft>
                <a:tabLst>
                  <a:tab pos="1520825" algn="l"/>
                  <a:tab pos="6383338" algn="l"/>
                </a:tabLst>
                <a:defRPr>
                  <a:solidFill>
                    <a:schemeClr val="tx1"/>
                  </a:solidFill>
                  <a:latin typeface="Calibri" pitchFamily="34" charset="0"/>
                </a:defRPr>
              </a:lvl8pPr>
              <a:lvl9pPr marL="3886200" indent="-228600" eaLnBrk="0" fontAlgn="base" hangingPunct="0">
                <a:spcBef>
                  <a:spcPct val="0"/>
                </a:spcBef>
                <a:spcAft>
                  <a:spcPct val="0"/>
                </a:spcAft>
                <a:tabLst>
                  <a:tab pos="1520825" algn="l"/>
                  <a:tab pos="6383338" algn="l"/>
                </a:tabLst>
                <a:defRPr>
                  <a:solidFill>
                    <a:schemeClr val="tx1"/>
                  </a:solidFill>
                  <a:latin typeface="Calibri" pitchFamily="34" charset="0"/>
                </a:defRPr>
              </a:lvl9pPr>
            </a:lstStyle>
            <a:p>
              <a:pPr eaLnBrk="1" hangingPunct="1"/>
              <a:endParaRPr lang="en-US" altLang="es-ES" b="1">
                <a:latin typeface="Dutch (scalable)" charset="0"/>
              </a:endParaRPr>
            </a:p>
            <a:p>
              <a:pPr eaLnBrk="1" hangingPunct="1"/>
              <a:r>
                <a:rPr lang="en-US" altLang="es-ES" sz="1700" b="1"/>
                <a:t>	C1 + cellReselectOffset - temporaryOffset*</a:t>
              </a:r>
            </a:p>
            <a:p>
              <a:pPr eaLnBrk="1" hangingPunct="1"/>
              <a:r>
                <a:rPr lang="en-US" altLang="es-ES" sz="1700" b="1"/>
                <a:t>	H(penaltyTime-T)</a:t>
              </a:r>
              <a:r>
                <a:rPr lang="en-US" altLang="es-ES" b="1"/>
                <a:t> </a:t>
              </a:r>
            </a:p>
            <a:p>
              <a:pPr eaLnBrk="1" hangingPunct="1"/>
              <a:r>
                <a:rPr lang="en-US" altLang="es-ES" b="1"/>
                <a:t>C2 =</a:t>
              </a:r>
            </a:p>
            <a:p>
              <a:pPr eaLnBrk="1" hangingPunct="1"/>
              <a:r>
                <a:rPr lang="en-US" altLang="es-ES" b="1"/>
                <a:t>	</a:t>
              </a:r>
              <a:r>
                <a:rPr lang="en-US" altLang="es-ES"/>
                <a:t>[</a:t>
              </a:r>
              <a:r>
                <a:rPr lang="en-US" altLang="es-ES" sz="1600"/>
                <a:t>penaltyTime &lt; 640</a:t>
              </a:r>
              <a:r>
                <a:rPr lang="en-US" altLang="es-ES"/>
                <a:t>]</a:t>
              </a:r>
            </a:p>
            <a:p>
              <a:pPr eaLnBrk="1" hangingPunct="1"/>
              <a:r>
                <a:rPr lang="en-US" altLang="es-ES" sz="1700" b="1"/>
                <a:t>	C1 – cellReselectOffset </a:t>
              </a:r>
              <a:r>
                <a:rPr lang="en-US" altLang="es-ES" sz="1700"/>
                <a:t>[</a:t>
              </a:r>
              <a:r>
                <a:rPr lang="en-US" altLang="es-ES" sz="1600"/>
                <a:t>penaltyTime = 640]</a:t>
              </a:r>
              <a:endParaRPr lang="en-US" altLang="es-ES" b="1"/>
            </a:p>
            <a:p>
              <a:pPr eaLnBrk="1" hangingPunct="1"/>
              <a:endParaRPr lang="en-US" altLang="es-ES" b="1"/>
            </a:p>
            <a:p>
              <a:pPr eaLnBrk="1" hangingPunct="1"/>
              <a:r>
                <a:rPr lang="en-US" altLang="es-ES" b="1"/>
                <a:t>	</a:t>
              </a:r>
              <a:r>
                <a:rPr lang="en-US" altLang="es-ES" sz="1700" b="1"/>
                <a:t>1  when T &lt; = penaltyTime</a:t>
              </a:r>
            </a:p>
            <a:p>
              <a:pPr eaLnBrk="1" hangingPunct="1"/>
              <a:r>
                <a:rPr lang="en-US" altLang="es-ES" sz="1700" b="1"/>
                <a:t>H(x) = </a:t>
              </a:r>
            </a:p>
            <a:p>
              <a:pPr eaLnBrk="1" hangingPunct="1"/>
              <a:r>
                <a:rPr lang="en-US" altLang="es-ES" sz="1700" b="1"/>
                <a:t>	0  when T &gt; penaltyTime </a:t>
              </a:r>
            </a:p>
          </p:txBody>
        </p:sp>
        <p:sp>
          <p:nvSpPr>
            <p:cNvPr id="8" name="Freeform 8"/>
            <p:cNvSpPr>
              <a:spLocks/>
            </p:cNvSpPr>
            <p:nvPr/>
          </p:nvSpPr>
          <p:spPr bwMode="auto">
            <a:xfrm>
              <a:off x="1211" y="1867"/>
              <a:ext cx="62" cy="651"/>
            </a:xfrm>
            <a:custGeom>
              <a:avLst/>
              <a:gdLst>
                <a:gd name="T0" fmla="*/ 102 w 48"/>
                <a:gd name="T1" fmla="*/ 0 h 499"/>
                <a:gd name="T2" fmla="*/ 81 w 48"/>
                <a:gd name="T3" fmla="*/ 9 h 499"/>
                <a:gd name="T4" fmla="*/ 67 w 48"/>
                <a:gd name="T5" fmla="*/ 27 h 499"/>
                <a:gd name="T6" fmla="*/ 57 w 48"/>
                <a:gd name="T7" fmla="*/ 51 h 499"/>
                <a:gd name="T8" fmla="*/ 50 w 48"/>
                <a:gd name="T9" fmla="*/ 87 h 499"/>
                <a:gd name="T10" fmla="*/ 50 w 48"/>
                <a:gd name="T11" fmla="*/ 454 h 499"/>
                <a:gd name="T12" fmla="*/ 47 w 48"/>
                <a:gd name="T13" fmla="*/ 491 h 499"/>
                <a:gd name="T14" fmla="*/ 36 w 48"/>
                <a:gd name="T15" fmla="*/ 526 h 499"/>
                <a:gd name="T16" fmla="*/ 22 w 48"/>
                <a:gd name="T17" fmla="*/ 544 h 499"/>
                <a:gd name="T18" fmla="*/ 0 w 48"/>
                <a:gd name="T19" fmla="*/ 553 h 499"/>
                <a:gd name="T20" fmla="*/ 22 w 48"/>
                <a:gd name="T21" fmla="*/ 562 h 499"/>
                <a:gd name="T22" fmla="*/ 36 w 48"/>
                <a:gd name="T23" fmla="*/ 581 h 499"/>
                <a:gd name="T24" fmla="*/ 47 w 48"/>
                <a:gd name="T25" fmla="*/ 605 h 499"/>
                <a:gd name="T26" fmla="*/ 50 w 48"/>
                <a:gd name="T27" fmla="*/ 641 h 499"/>
                <a:gd name="T28" fmla="*/ 50 w 48"/>
                <a:gd name="T29" fmla="*/ 1007 h 499"/>
                <a:gd name="T30" fmla="*/ 57 w 48"/>
                <a:gd name="T31" fmla="*/ 1044 h 499"/>
                <a:gd name="T32" fmla="*/ 67 w 48"/>
                <a:gd name="T33" fmla="*/ 1079 h 499"/>
                <a:gd name="T34" fmla="*/ 81 w 48"/>
                <a:gd name="T35" fmla="*/ 1096 h 499"/>
                <a:gd name="T36" fmla="*/ 102 w 48"/>
                <a:gd name="T37" fmla="*/ 1106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99"/>
                <a:gd name="T59" fmla="*/ 48 w 48"/>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99">
                  <a:moveTo>
                    <a:pt x="47" y="0"/>
                  </a:moveTo>
                  <a:lnTo>
                    <a:pt x="38" y="4"/>
                  </a:lnTo>
                  <a:lnTo>
                    <a:pt x="31" y="12"/>
                  </a:lnTo>
                  <a:lnTo>
                    <a:pt x="26" y="23"/>
                  </a:lnTo>
                  <a:lnTo>
                    <a:pt x="23" y="39"/>
                  </a:lnTo>
                  <a:lnTo>
                    <a:pt x="23" y="205"/>
                  </a:lnTo>
                  <a:lnTo>
                    <a:pt x="22" y="221"/>
                  </a:lnTo>
                  <a:lnTo>
                    <a:pt x="17" y="237"/>
                  </a:lnTo>
                  <a:lnTo>
                    <a:pt x="10" y="245"/>
                  </a:lnTo>
                  <a:lnTo>
                    <a:pt x="0" y="249"/>
                  </a:lnTo>
                  <a:lnTo>
                    <a:pt x="10" y="253"/>
                  </a:lnTo>
                  <a:lnTo>
                    <a:pt x="17" y="261"/>
                  </a:lnTo>
                  <a:lnTo>
                    <a:pt x="22" y="273"/>
                  </a:lnTo>
                  <a:lnTo>
                    <a:pt x="23" y="288"/>
                  </a:lnTo>
                  <a:lnTo>
                    <a:pt x="23" y="454"/>
                  </a:lnTo>
                  <a:lnTo>
                    <a:pt x="26" y="470"/>
                  </a:lnTo>
                  <a:lnTo>
                    <a:pt x="31" y="486"/>
                  </a:lnTo>
                  <a:lnTo>
                    <a:pt x="38" y="494"/>
                  </a:lnTo>
                  <a:lnTo>
                    <a:pt x="47" y="498"/>
                  </a:lnTo>
                </a:path>
              </a:pathLst>
            </a:custGeom>
            <a:noFill/>
            <a:ln w="12700" cap="rnd" cmpd="sng">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s-ES"/>
            </a:p>
          </p:txBody>
        </p:sp>
        <p:sp>
          <p:nvSpPr>
            <p:cNvPr id="10" name="Freeform 9"/>
            <p:cNvSpPr>
              <a:spLocks/>
            </p:cNvSpPr>
            <p:nvPr/>
          </p:nvSpPr>
          <p:spPr bwMode="auto">
            <a:xfrm>
              <a:off x="1303" y="2600"/>
              <a:ext cx="62" cy="257"/>
            </a:xfrm>
            <a:custGeom>
              <a:avLst/>
              <a:gdLst>
                <a:gd name="T0" fmla="*/ 102 w 48"/>
                <a:gd name="T1" fmla="*/ 0 h 499"/>
                <a:gd name="T2" fmla="*/ 79 w 48"/>
                <a:gd name="T3" fmla="*/ 1 h 499"/>
                <a:gd name="T4" fmla="*/ 61 w 48"/>
                <a:gd name="T5" fmla="*/ 2 h 499"/>
                <a:gd name="T6" fmla="*/ 50 w 48"/>
                <a:gd name="T7" fmla="*/ 4 h 499"/>
                <a:gd name="T8" fmla="*/ 45 w 48"/>
                <a:gd name="T9" fmla="*/ 6 h 499"/>
                <a:gd name="T10" fmla="*/ 45 w 48"/>
                <a:gd name="T11" fmla="*/ 28 h 499"/>
                <a:gd name="T12" fmla="*/ 41 w 48"/>
                <a:gd name="T13" fmla="*/ 30 h 499"/>
                <a:gd name="T14" fmla="*/ 32 w 48"/>
                <a:gd name="T15" fmla="*/ 32 h 499"/>
                <a:gd name="T16" fmla="*/ 21 w 48"/>
                <a:gd name="T17" fmla="*/ 33 h 499"/>
                <a:gd name="T18" fmla="*/ 0 w 48"/>
                <a:gd name="T19" fmla="*/ 33 h 499"/>
                <a:gd name="T20" fmla="*/ 21 w 48"/>
                <a:gd name="T21" fmla="*/ 34 h 499"/>
                <a:gd name="T22" fmla="*/ 32 w 48"/>
                <a:gd name="T23" fmla="*/ 36 h 499"/>
                <a:gd name="T24" fmla="*/ 41 w 48"/>
                <a:gd name="T25" fmla="*/ 37 h 499"/>
                <a:gd name="T26" fmla="*/ 45 w 48"/>
                <a:gd name="T27" fmla="*/ 39 h 499"/>
                <a:gd name="T28" fmla="*/ 45 w 48"/>
                <a:gd name="T29" fmla="*/ 62 h 499"/>
                <a:gd name="T30" fmla="*/ 50 w 48"/>
                <a:gd name="T31" fmla="*/ 65 h 499"/>
                <a:gd name="T32" fmla="*/ 61 w 48"/>
                <a:gd name="T33" fmla="*/ 66 h 499"/>
                <a:gd name="T34" fmla="*/ 79 w 48"/>
                <a:gd name="T35" fmla="*/ 67 h 499"/>
                <a:gd name="T36" fmla="*/ 102 w 48"/>
                <a:gd name="T37" fmla="*/ 68 h 49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499"/>
                <a:gd name="T59" fmla="*/ 48 w 48"/>
                <a:gd name="T60" fmla="*/ 499 h 49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499">
                  <a:moveTo>
                    <a:pt x="47" y="0"/>
                  </a:moveTo>
                  <a:lnTo>
                    <a:pt x="36" y="5"/>
                  </a:lnTo>
                  <a:lnTo>
                    <a:pt x="28" y="10"/>
                  </a:lnTo>
                  <a:lnTo>
                    <a:pt x="23" y="25"/>
                  </a:lnTo>
                  <a:lnTo>
                    <a:pt x="21" y="40"/>
                  </a:lnTo>
                  <a:lnTo>
                    <a:pt x="21" y="206"/>
                  </a:lnTo>
                  <a:lnTo>
                    <a:pt x="19" y="221"/>
                  </a:lnTo>
                  <a:lnTo>
                    <a:pt x="15" y="236"/>
                  </a:lnTo>
                  <a:lnTo>
                    <a:pt x="9" y="241"/>
                  </a:lnTo>
                  <a:lnTo>
                    <a:pt x="0" y="246"/>
                  </a:lnTo>
                  <a:lnTo>
                    <a:pt x="9" y="251"/>
                  </a:lnTo>
                  <a:lnTo>
                    <a:pt x="15" y="261"/>
                  </a:lnTo>
                  <a:lnTo>
                    <a:pt x="19" y="272"/>
                  </a:lnTo>
                  <a:lnTo>
                    <a:pt x="21" y="287"/>
                  </a:lnTo>
                  <a:lnTo>
                    <a:pt x="21" y="453"/>
                  </a:lnTo>
                  <a:lnTo>
                    <a:pt x="23" y="473"/>
                  </a:lnTo>
                  <a:lnTo>
                    <a:pt x="28" y="483"/>
                  </a:lnTo>
                  <a:lnTo>
                    <a:pt x="36" y="493"/>
                  </a:lnTo>
                  <a:lnTo>
                    <a:pt x="47" y="498"/>
                  </a:lnTo>
                </a:path>
              </a:pathLst>
            </a:custGeom>
            <a:noFill/>
            <a:ln w="12700" cap="rnd" cmpd="sng">
              <a:solidFill>
                <a:schemeClr val="tx1"/>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a:lstStyle/>
            <a:p>
              <a:endParaRPr lang="es-ES"/>
            </a:p>
          </p:txBody>
        </p:sp>
      </p:grpSp>
      <p:pic>
        <p:nvPicPr>
          <p:cNvPr id="11"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30175" y="1692262"/>
            <a:ext cx="8883650"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829050" y="3421049"/>
            <a:ext cx="5137150" cy="2782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7615280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pic>
        <p:nvPicPr>
          <p:cNvPr id="6"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79387" y="1675440"/>
            <a:ext cx="8785225" cy="48053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721689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pic>
        <p:nvPicPr>
          <p:cNvPr id="5"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30756" y="1702945"/>
            <a:ext cx="6048142" cy="4825446"/>
          </a:xfrm>
          <a:prstGeom prst="rect">
            <a:avLst/>
          </a:prstGeom>
          <a:noFill/>
          <a:ln w="9525" algn="ctr">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922291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a:xfrm>
            <a:off x="877981" y="1378053"/>
            <a:ext cx="7218982" cy="4431983"/>
          </a:xfrm>
        </p:spPr>
        <p:txBody>
          <a:bodyPr/>
          <a:lstStyle/>
          <a:p>
            <a:pPr>
              <a:spcAft>
                <a:spcPct val="0"/>
              </a:spcAft>
              <a:defRPr/>
            </a:pPr>
            <a:r>
              <a:rPr lang="es-ES" dirty="0" smtClean="0"/>
              <a:t>Conceptos Generales</a:t>
            </a:r>
            <a:endParaRPr lang="en-US" dirty="0"/>
          </a:p>
          <a:p>
            <a:pPr lvl="0">
              <a:spcAft>
                <a:spcPct val="0"/>
              </a:spcAft>
              <a:buSzPct val="120000"/>
              <a:defRPr/>
            </a:pPr>
            <a:endParaRPr lang="es-ES" dirty="0" smtClean="0"/>
          </a:p>
          <a:p>
            <a:pPr lvl="0">
              <a:spcAft>
                <a:spcPct val="0"/>
              </a:spcAft>
              <a:buSzPct val="120000"/>
              <a:defRPr/>
            </a:pPr>
            <a:r>
              <a:rPr lang="es-ES" dirty="0" smtClean="0"/>
              <a:t>2G</a:t>
            </a:r>
            <a:endParaRPr lang="en-US" dirty="0" smtClean="0"/>
          </a:p>
          <a:p>
            <a:pPr lvl="0">
              <a:spcAft>
                <a:spcPct val="0"/>
              </a:spcAft>
              <a:defRPr/>
            </a:pPr>
            <a:endParaRPr lang="en-US" dirty="0" smtClean="0"/>
          </a:p>
          <a:p>
            <a:pPr lvl="2">
              <a:spcAft>
                <a:spcPct val="0"/>
              </a:spcAft>
              <a:buSzPct val="120000"/>
              <a:defRPr/>
            </a:pPr>
            <a:r>
              <a:rPr lang="en-US" dirty="0" err="1" smtClean="0"/>
              <a:t>Bloqueos</a:t>
            </a:r>
            <a:endParaRPr lang="en-US" dirty="0" smtClean="0"/>
          </a:p>
          <a:p>
            <a:pPr lvl="0">
              <a:spcAft>
                <a:spcPct val="0"/>
              </a:spcAft>
              <a:defRPr/>
            </a:pPr>
            <a:endParaRPr lang="en-US" dirty="0" smtClean="0"/>
          </a:p>
          <a:p>
            <a:pPr lvl="2">
              <a:spcAft>
                <a:spcPct val="0"/>
              </a:spcAft>
              <a:buSzPct val="120000"/>
              <a:defRPr/>
            </a:pPr>
            <a:r>
              <a:rPr lang="en-US" dirty="0" err="1" smtClean="0"/>
              <a:t>Caídas</a:t>
            </a:r>
            <a:endParaRPr lang="en-US" dirty="0" smtClean="0"/>
          </a:p>
          <a:p>
            <a:pPr lvl="0">
              <a:spcAft>
                <a:spcPct val="0"/>
              </a:spcAft>
              <a:defRPr/>
            </a:pPr>
            <a:endParaRPr lang="en-US" dirty="0" smtClean="0"/>
          </a:p>
          <a:p>
            <a:pPr lvl="0">
              <a:spcAft>
                <a:spcPct val="0"/>
              </a:spcAft>
              <a:buSzPct val="120000"/>
              <a:defRPr/>
            </a:pPr>
            <a:r>
              <a:rPr lang="en-US" dirty="0" smtClean="0"/>
              <a:t>3G</a:t>
            </a:r>
          </a:p>
          <a:p>
            <a:pPr lvl="0">
              <a:spcAft>
                <a:spcPct val="0"/>
              </a:spcAft>
              <a:defRPr/>
            </a:pPr>
            <a:endParaRPr lang="en-US" dirty="0" smtClean="0"/>
          </a:p>
          <a:p>
            <a:pPr lvl="2">
              <a:spcAft>
                <a:spcPct val="0"/>
              </a:spcAft>
              <a:buSzPct val="120000"/>
              <a:defRPr/>
            </a:pPr>
            <a:r>
              <a:rPr lang="es-ES" dirty="0" smtClean="0"/>
              <a:t>Bloqueos</a:t>
            </a:r>
            <a:endParaRPr lang="en-US" dirty="0" smtClean="0"/>
          </a:p>
          <a:p>
            <a:pPr lvl="0">
              <a:spcAft>
                <a:spcPct val="0"/>
              </a:spcAft>
              <a:defRPr/>
            </a:pPr>
            <a:endParaRPr lang="en-US" dirty="0" smtClean="0"/>
          </a:p>
          <a:p>
            <a:pPr lvl="2">
              <a:spcAft>
                <a:spcPct val="0"/>
              </a:spcAft>
              <a:buSzPct val="120000"/>
              <a:defRPr/>
            </a:pPr>
            <a:r>
              <a:rPr lang="es-ES" dirty="0" smtClean="0"/>
              <a:t>Caídas</a:t>
            </a:r>
          </a:p>
          <a:p>
            <a:pPr lvl="0">
              <a:spcAft>
                <a:spcPct val="0"/>
              </a:spcAft>
              <a:buSzPct val="120000"/>
              <a:defRPr/>
            </a:pPr>
            <a:endParaRPr lang="es-ES" dirty="0" smtClean="0"/>
          </a:p>
          <a:p>
            <a:pPr lvl="0">
              <a:spcAft>
                <a:spcPct val="0"/>
              </a:spcAft>
              <a:buSzPct val="120000"/>
              <a:defRPr/>
            </a:pPr>
            <a:r>
              <a:rPr lang="es-ES" dirty="0" smtClean="0"/>
              <a:t>4G</a:t>
            </a:r>
          </a:p>
          <a:p>
            <a:pPr lvl="0">
              <a:spcAft>
                <a:spcPct val="0"/>
              </a:spcAft>
              <a:buSzPct val="120000"/>
              <a:defRPr/>
            </a:pPr>
            <a:endParaRPr lang="en-US" dirty="0" smtClean="0"/>
          </a:p>
        </p:txBody>
      </p:sp>
      <p:sp>
        <p:nvSpPr>
          <p:cNvPr id="4" name="Title 3"/>
          <p:cNvSpPr>
            <a:spLocks noGrp="1"/>
          </p:cNvSpPr>
          <p:nvPr>
            <p:ph type="title"/>
          </p:nvPr>
        </p:nvSpPr>
        <p:spPr>
          <a:xfrm>
            <a:off x="2160000" y="180000"/>
            <a:ext cx="4314272" cy="492443"/>
          </a:xfrm>
        </p:spPr>
        <p:txBody>
          <a:bodyPr/>
          <a:lstStyle/>
          <a:p>
            <a:r>
              <a:rPr lang="en-US" dirty="0" smtClean="0"/>
              <a:t>Agenda</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pic>
        <p:nvPicPr>
          <p:cNvPr id="6"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42988" y="4155284"/>
            <a:ext cx="7391400" cy="24193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042988" y="1605429"/>
            <a:ext cx="7419975" cy="24479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4664331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pic>
        <p:nvPicPr>
          <p:cNvPr id="9" name="Picture 5"/>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00113" y="1727781"/>
            <a:ext cx="7448550" cy="2286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36961433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Bloqueos</a:t>
            </a:r>
            <a:r>
              <a:rPr lang="en-US" dirty="0" smtClean="0"/>
              <a:t> 2G</a:t>
            </a:r>
          </a:p>
        </p:txBody>
      </p:sp>
      <p:sp>
        <p:nvSpPr>
          <p:cNvPr id="7" name="Pentagon 6"/>
          <p:cNvSpPr/>
          <p:nvPr/>
        </p:nvSpPr>
        <p:spPr>
          <a:xfrm>
            <a:off x="215188" y="154381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8" y="1006025"/>
            <a:ext cx="213438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1</a:t>
            </a:r>
          </a:p>
        </p:txBody>
      </p:sp>
      <p:sp>
        <p:nvSpPr>
          <p:cNvPr id="15" name="TextBox 14"/>
          <p:cNvSpPr txBox="1"/>
          <p:nvPr/>
        </p:nvSpPr>
        <p:spPr>
          <a:xfrm>
            <a:off x="4737128" y="100602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2</a:t>
            </a:r>
          </a:p>
        </p:txBody>
      </p:sp>
      <p:cxnSp>
        <p:nvCxnSpPr>
          <p:cNvPr id="17" name="Straight Connector 16"/>
          <p:cNvCxnSpPr/>
          <p:nvPr/>
        </p:nvCxnSpPr>
        <p:spPr>
          <a:xfrm>
            <a:off x="2469803" y="133699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69803" y="154400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 de </a:t>
            </a:r>
            <a:r>
              <a:rPr lang="en-US" sz="1400" dirty="0" err="1" smtClean="0"/>
              <a:t>las</a:t>
            </a:r>
            <a:r>
              <a:rPr lang="en-US" sz="1400" dirty="0" smtClean="0"/>
              <a:t> </a:t>
            </a:r>
            <a:r>
              <a:rPr lang="en-US" sz="1400" dirty="0" err="1" smtClean="0"/>
              <a:t>celdas</a:t>
            </a:r>
            <a:r>
              <a:rPr lang="en-US" sz="1400" dirty="0" smtClean="0"/>
              <a:t> de la zona</a:t>
            </a:r>
            <a:endParaRPr lang="en-US" sz="1400" dirty="0"/>
          </a:p>
        </p:txBody>
      </p:sp>
      <p:cxnSp>
        <p:nvCxnSpPr>
          <p:cNvPr id="20" name="Straight Connector 16"/>
          <p:cNvCxnSpPr/>
          <p:nvPr/>
        </p:nvCxnSpPr>
        <p:spPr>
          <a:xfrm>
            <a:off x="4737128" y="1337834"/>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16"/>
          <p:cNvCxnSpPr/>
          <p:nvPr/>
        </p:nvCxnSpPr>
        <p:spPr>
          <a:xfrm>
            <a:off x="6935477" y="133866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14"/>
          <p:cNvSpPr txBox="1"/>
          <p:nvPr/>
        </p:nvSpPr>
        <p:spPr>
          <a:xfrm>
            <a:off x="6935477" y="99541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3</a:t>
            </a:r>
          </a:p>
        </p:txBody>
      </p:sp>
      <p:sp>
        <p:nvSpPr>
          <p:cNvPr id="28" name="Pentagon 6"/>
          <p:cNvSpPr/>
          <p:nvPr/>
        </p:nvSpPr>
        <p:spPr>
          <a:xfrm>
            <a:off x="215188" y="230038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sp>
        <p:nvSpPr>
          <p:cNvPr id="29" name="Pentagon 6"/>
          <p:cNvSpPr/>
          <p:nvPr/>
        </p:nvSpPr>
        <p:spPr>
          <a:xfrm>
            <a:off x="215188" y="306280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0" name="Pentagon 6"/>
          <p:cNvSpPr/>
          <p:nvPr/>
        </p:nvSpPr>
        <p:spPr>
          <a:xfrm>
            <a:off x="215188" y="3817217"/>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32" name="Pentagon 6"/>
          <p:cNvSpPr/>
          <p:nvPr/>
        </p:nvSpPr>
        <p:spPr>
          <a:xfrm>
            <a:off x="215187" y="457426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3" name="Pentagon 6"/>
          <p:cNvSpPr/>
          <p:nvPr/>
        </p:nvSpPr>
        <p:spPr>
          <a:xfrm>
            <a:off x="215187" y="533066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4" name="TextBox 15"/>
          <p:cNvSpPr txBox="1"/>
          <p:nvPr/>
        </p:nvSpPr>
        <p:spPr>
          <a:xfrm>
            <a:off x="4737127" y="155541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Implementación de una nueva celda</a:t>
            </a:r>
          </a:p>
        </p:txBody>
      </p:sp>
      <p:sp>
        <p:nvSpPr>
          <p:cNvPr id="36" name="TextBox 15"/>
          <p:cNvSpPr txBox="1"/>
          <p:nvPr/>
        </p:nvSpPr>
        <p:spPr>
          <a:xfrm>
            <a:off x="2469804" y="2300384"/>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Modificar</a:t>
            </a:r>
            <a:r>
              <a:rPr lang="en-US" sz="1400" dirty="0" smtClean="0"/>
              <a:t> </a:t>
            </a:r>
            <a:r>
              <a:rPr lang="en-US" sz="1400" dirty="0" err="1" smtClean="0"/>
              <a:t>configuración</a:t>
            </a:r>
            <a:r>
              <a:rPr lang="en-US" sz="1400" dirty="0" smtClean="0"/>
              <a:t> FR/HR</a:t>
            </a:r>
            <a:endParaRPr lang="en-US" sz="1400" dirty="0"/>
          </a:p>
        </p:txBody>
      </p:sp>
      <p:sp>
        <p:nvSpPr>
          <p:cNvPr id="39" name="TextBox 15"/>
          <p:cNvSpPr txBox="1"/>
          <p:nvPr/>
        </p:nvSpPr>
        <p:spPr>
          <a:xfrm>
            <a:off x="2469804" y="306280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Configuración</a:t>
            </a:r>
            <a:r>
              <a:rPr lang="en-US" sz="1400" dirty="0" smtClean="0"/>
              <a:t> CRO, PT, ACCMIN, HYST</a:t>
            </a:r>
            <a:endParaRPr lang="en-US" sz="1400" dirty="0"/>
          </a:p>
        </p:txBody>
      </p:sp>
      <p:sp>
        <p:nvSpPr>
          <p:cNvPr id="40" name="TextBox 15"/>
          <p:cNvSpPr txBox="1"/>
          <p:nvPr/>
        </p:nvSpPr>
        <p:spPr>
          <a:xfrm>
            <a:off x="6860587" y="4574260"/>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posibles</a:t>
            </a:r>
            <a:r>
              <a:rPr lang="en-US" sz="1400" dirty="0" smtClean="0"/>
              <a:t> </a:t>
            </a:r>
            <a:r>
              <a:rPr lang="en-US" sz="1400" dirty="0" err="1" smtClean="0"/>
              <a:t>sobre</a:t>
            </a:r>
            <a:r>
              <a:rPr lang="en-US" sz="1400" dirty="0" smtClean="0"/>
              <a:t> </a:t>
            </a:r>
            <a:r>
              <a:rPr lang="en-US" sz="1400" dirty="0" err="1" smtClean="0"/>
              <a:t>alcances</a:t>
            </a:r>
            <a:r>
              <a:rPr lang="en-US" sz="1400" dirty="0" smtClean="0"/>
              <a:t> e </a:t>
            </a:r>
            <a:r>
              <a:rPr lang="en-US" sz="1400" dirty="0" err="1" smtClean="0"/>
              <a:t>interferencias</a:t>
            </a:r>
            <a:r>
              <a:rPr lang="en-US" sz="1400" dirty="0" smtClean="0"/>
              <a:t> </a:t>
            </a:r>
            <a:r>
              <a:rPr lang="en-US" sz="1400" dirty="0" err="1" smtClean="0"/>
              <a:t>externas</a:t>
            </a:r>
            <a:endParaRPr lang="en-US" sz="1400" dirty="0"/>
          </a:p>
        </p:txBody>
      </p:sp>
      <p:sp>
        <p:nvSpPr>
          <p:cNvPr id="42" name="TextBox 15"/>
          <p:cNvSpPr txBox="1"/>
          <p:nvPr/>
        </p:nvSpPr>
        <p:spPr>
          <a:xfrm>
            <a:off x="2458878" y="381721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Creación de las vecinas faltantes</a:t>
            </a:r>
          </a:p>
        </p:txBody>
      </p:sp>
      <p:sp>
        <p:nvSpPr>
          <p:cNvPr id="43" name="TextBox 15"/>
          <p:cNvSpPr txBox="1"/>
          <p:nvPr/>
        </p:nvSpPr>
        <p:spPr>
          <a:xfrm>
            <a:off x="4726202" y="382862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Actualizar</a:t>
            </a:r>
            <a:r>
              <a:rPr lang="en-US" sz="1400" dirty="0" smtClean="0"/>
              <a:t> IDLE list </a:t>
            </a:r>
            <a:r>
              <a:rPr lang="en-US" sz="1400" dirty="0" err="1" smtClean="0"/>
              <a:t>en</a:t>
            </a:r>
            <a:r>
              <a:rPr lang="en-US" sz="1400" dirty="0" smtClean="0"/>
              <a:t> red Ericsson</a:t>
            </a:r>
            <a:endParaRPr lang="en-US" sz="1400" dirty="0"/>
          </a:p>
        </p:txBody>
      </p:sp>
      <p:sp>
        <p:nvSpPr>
          <p:cNvPr id="45" name="TextBox 15"/>
          <p:cNvSpPr txBox="1"/>
          <p:nvPr/>
        </p:nvSpPr>
        <p:spPr>
          <a:xfrm>
            <a:off x="4726200" y="2300384"/>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Ampliación</a:t>
            </a:r>
            <a:r>
              <a:rPr lang="en-US" sz="1400" dirty="0" smtClean="0"/>
              <a:t> de TRXs</a:t>
            </a:r>
            <a:endParaRPr lang="en-US" sz="1400" dirty="0"/>
          </a:p>
        </p:txBody>
      </p:sp>
      <p:sp>
        <p:nvSpPr>
          <p:cNvPr id="48" name="TextBox 15"/>
          <p:cNvSpPr txBox="1"/>
          <p:nvPr/>
        </p:nvSpPr>
        <p:spPr>
          <a:xfrm>
            <a:off x="2469803" y="45856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Asignación de nuevas frecuencias</a:t>
            </a:r>
          </a:p>
        </p:txBody>
      </p:sp>
      <p:sp>
        <p:nvSpPr>
          <p:cNvPr id="49" name="TextBox 15"/>
          <p:cNvSpPr txBox="1"/>
          <p:nvPr/>
        </p:nvSpPr>
        <p:spPr>
          <a:xfrm>
            <a:off x="4737127" y="4597069"/>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Modificar</a:t>
            </a:r>
            <a:r>
              <a:rPr lang="en-US" sz="1400" dirty="0" smtClean="0"/>
              <a:t> tilt para </a:t>
            </a:r>
            <a:r>
              <a:rPr lang="en-US" sz="1400" dirty="0" err="1" smtClean="0"/>
              <a:t>hacer</a:t>
            </a:r>
            <a:r>
              <a:rPr lang="en-US" sz="1400" dirty="0" smtClean="0"/>
              <a:t> </a:t>
            </a:r>
            <a:r>
              <a:rPr lang="en-US" sz="1400" dirty="0" err="1" smtClean="0"/>
              <a:t>una</a:t>
            </a:r>
            <a:r>
              <a:rPr lang="en-US" sz="1400" dirty="0" smtClean="0"/>
              <a:t> </a:t>
            </a:r>
            <a:r>
              <a:rPr lang="en-US" sz="1400" dirty="0" err="1" smtClean="0"/>
              <a:t>celda</a:t>
            </a:r>
            <a:r>
              <a:rPr lang="en-US" sz="1400" dirty="0" smtClean="0"/>
              <a:t> </a:t>
            </a:r>
            <a:r>
              <a:rPr lang="en-US" sz="1400" dirty="0" err="1" smtClean="0"/>
              <a:t>dominante</a:t>
            </a:r>
            <a:endParaRPr lang="en-US" sz="1400" dirty="0"/>
          </a:p>
        </p:txBody>
      </p:sp>
      <p:sp>
        <p:nvSpPr>
          <p:cNvPr id="51" name="TextBox 15"/>
          <p:cNvSpPr txBox="1"/>
          <p:nvPr/>
        </p:nvSpPr>
        <p:spPr>
          <a:xfrm>
            <a:off x="2469803" y="533066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a:t>
            </a:r>
            <a:r>
              <a:rPr lang="en-US" sz="1400" dirty="0" err="1" smtClean="0"/>
              <a:t>Transmisión</a:t>
            </a:r>
            <a:endParaRPr lang="en-US" sz="1400" dirty="0"/>
          </a:p>
        </p:txBody>
      </p:sp>
      <p:sp>
        <p:nvSpPr>
          <p:cNvPr id="52" name="TextBox 15"/>
          <p:cNvSpPr txBox="1"/>
          <p:nvPr/>
        </p:nvSpPr>
        <p:spPr>
          <a:xfrm>
            <a:off x="4737127"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HW</a:t>
            </a:r>
            <a:endParaRPr lang="en-US" sz="1400" dirty="0"/>
          </a:p>
        </p:txBody>
      </p:sp>
      <p:sp>
        <p:nvSpPr>
          <p:cNvPr id="53" name="TextBox 15"/>
          <p:cNvSpPr txBox="1"/>
          <p:nvPr/>
        </p:nvSpPr>
        <p:spPr>
          <a:xfrm>
            <a:off x="6935476"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Indisponibilidad</a:t>
            </a:r>
            <a:r>
              <a:rPr lang="en-US" sz="1400" dirty="0" smtClean="0"/>
              <a:t> / </a:t>
            </a:r>
            <a:r>
              <a:rPr lang="en-US" sz="1400" dirty="0" err="1" smtClean="0"/>
              <a:t>Alarmas</a:t>
            </a:r>
            <a:endParaRPr lang="en-US" sz="1400" dirty="0"/>
          </a:p>
        </p:txBody>
      </p:sp>
      <p:sp>
        <p:nvSpPr>
          <p:cNvPr id="31" name="TextBox 15"/>
          <p:cNvSpPr txBox="1"/>
          <p:nvPr/>
        </p:nvSpPr>
        <p:spPr>
          <a:xfrm>
            <a:off x="6860587" y="2299839"/>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Añadir</a:t>
            </a:r>
            <a:r>
              <a:rPr lang="en-US" sz="1400" dirty="0" smtClean="0"/>
              <a:t> </a:t>
            </a:r>
            <a:r>
              <a:rPr lang="en-US" sz="1400" dirty="0" err="1" smtClean="0"/>
              <a:t>nuevas</a:t>
            </a:r>
            <a:r>
              <a:rPr lang="en-US" sz="1400" dirty="0" smtClean="0"/>
              <a:t> </a:t>
            </a:r>
            <a:r>
              <a:rPr lang="en-US" sz="1400" dirty="0" err="1" smtClean="0"/>
              <a:t>colindancias</a:t>
            </a:r>
            <a:endParaRPr lang="en-US" sz="1400" dirty="0"/>
          </a:p>
        </p:txBody>
      </p:sp>
    </p:spTree>
    <p:extLst>
      <p:ext uri="{BB962C8B-B14F-4D97-AF65-F5344CB8AC3E}">
        <p14:creationId xmlns="" xmlns:p14="http://schemas.microsoft.com/office/powerpoint/2010/main" val="320256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ox(i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ox(in)">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ox(in)">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ox(in)">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ox(i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ox(in)">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box(in)">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box(in)">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box(in)">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ox(in)">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ppt_x"/>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box(i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box(in)">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box(in)">
                                      <p:cBhvr>
                                        <p:cTn id="10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4" grpId="0"/>
      <p:bldP spid="36" grpId="0"/>
      <p:bldP spid="39" grpId="0"/>
      <p:bldP spid="40" grpId="0"/>
      <p:bldP spid="42" grpId="0"/>
      <p:bldP spid="43" grpId="0"/>
      <p:bldP spid="45" grpId="0"/>
      <p:bldP spid="48" grpId="0"/>
      <p:bldP spid="49" grpId="0"/>
      <p:bldP spid="51" grpId="0"/>
      <p:bldP spid="52" grpId="0"/>
      <p:bldP spid="53" grpId="0"/>
      <p:bldP spid="3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2465163" cy="492443"/>
          </a:xfrm>
        </p:spPr>
        <p:txBody>
          <a:bodyPr/>
          <a:lstStyle/>
          <a:p>
            <a:r>
              <a:rPr lang="en-US" dirty="0" err="1" smtClean="0"/>
              <a:t>Caídas</a:t>
            </a:r>
            <a:r>
              <a:rPr lang="en-US" dirty="0" smtClean="0"/>
              <a:t> 2G</a:t>
            </a:r>
            <a:endParaRPr lang="en-US" dirty="0"/>
          </a:p>
        </p:txBody>
      </p:sp>
      <p:sp>
        <p:nvSpPr>
          <p:cNvPr id="6" name="Text Placeholder 2"/>
          <p:cNvSpPr>
            <a:spLocks noGrp="1"/>
          </p:cNvSpPr>
          <p:nvPr>
            <p:ph type="body" sz="quarter" idx="10"/>
          </p:nvPr>
        </p:nvSpPr>
        <p:spPr bwMode="gray">
          <a:xfrm>
            <a:off x="504000" y="1440000"/>
            <a:ext cx="8224838" cy="2215991"/>
          </a:xfrm>
        </p:spPr>
        <p:txBody>
          <a:bodyPr>
            <a:spAutoFit/>
          </a:bodyPr>
          <a:lstStyle/>
          <a:p>
            <a:pPr marL="0" indent="0">
              <a:buNone/>
            </a:pPr>
            <a:r>
              <a:rPr lang="es-ES" b="1" dirty="0" smtClean="0"/>
              <a:t>Principales causas:</a:t>
            </a:r>
          </a:p>
          <a:p>
            <a:pPr marL="0" indent="0">
              <a:buNone/>
            </a:pPr>
            <a:endParaRPr b="1" dirty="0" smtClean="0"/>
          </a:p>
          <a:p>
            <a:pPr lvl="1">
              <a:buSzPct val="120000"/>
            </a:pPr>
            <a:r>
              <a:rPr dirty="0" err="1" smtClean="0"/>
              <a:t>Cobertura</a:t>
            </a:r>
            <a:endParaRPr dirty="0" smtClean="0"/>
          </a:p>
          <a:p>
            <a:pPr lvl="1">
              <a:buSzPct val="120000"/>
            </a:pPr>
            <a:r>
              <a:rPr lang="es-ES" dirty="0" smtClean="0"/>
              <a:t>Colindancias – </a:t>
            </a:r>
            <a:r>
              <a:rPr lang="es-ES" dirty="0" err="1" smtClean="0"/>
              <a:t>Missing</a:t>
            </a:r>
            <a:r>
              <a:rPr lang="es-ES" dirty="0" smtClean="0"/>
              <a:t> </a:t>
            </a:r>
            <a:r>
              <a:rPr lang="es-ES" dirty="0" err="1" smtClean="0"/>
              <a:t>Nbrs</a:t>
            </a:r>
            <a:r>
              <a:rPr lang="es-ES" dirty="0" smtClean="0"/>
              <a:t> / Fallo HO / Parametrización</a:t>
            </a:r>
          </a:p>
          <a:p>
            <a:pPr lvl="1">
              <a:buSzPct val="120000"/>
            </a:pPr>
            <a:r>
              <a:rPr lang="es-ES" dirty="0" smtClean="0"/>
              <a:t>Calidad / Interferencia</a:t>
            </a:r>
          </a:p>
          <a:p>
            <a:pPr lvl="1">
              <a:buSzPct val="120000"/>
            </a:pPr>
            <a:r>
              <a:rPr lang="es-ES" dirty="0" smtClean="0"/>
              <a:t>Sobre Alcance</a:t>
            </a:r>
          </a:p>
          <a:p>
            <a:pPr lvl="1">
              <a:buSzPct val="120000"/>
            </a:pPr>
            <a:r>
              <a:rPr lang="es-ES" dirty="0" smtClean="0"/>
              <a:t>Parametrización</a:t>
            </a:r>
          </a:p>
          <a:p>
            <a:pPr lvl="1">
              <a:buSzPct val="120000"/>
            </a:pPr>
            <a:r>
              <a:rPr lang="es-ES" dirty="0" smtClean="0"/>
              <a:t>No Radio – </a:t>
            </a:r>
            <a:r>
              <a:rPr lang="es-ES" dirty="0" err="1" smtClean="0"/>
              <a:t>Tx</a:t>
            </a:r>
            <a:r>
              <a:rPr lang="es-ES" dirty="0" smtClean="0"/>
              <a:t> / HW / Alarmas / Indisponibilidad</a:t>
            </a:r>
          </a:p>
        </p:txBody>
      </p:sp>
    </p:spTree>
    <p:extLst>
      <p:ext uri="{BB962C8B-B14F-4D97-AF65-F5344CB8AC3E}">
        <p14:creationId xmlns="" xmlns:p14="http://schemas.microsoft.com/office/powerpoint/2010/main" val="39907614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Caídas</a:t>
            </a:r>
            <a:r>
              <a:rPr lang="en-US" dirty="0" smtClean="0"/>
              <a:t> 2G</a:t>
            </a:r>
          </a:p>
        </p:txBody>
      </p:sp>
      <p:sp>
        <p:nvSpPr>
          <p:cNvPr id="7" name="Pentagon 6"/>
          <p:cNvSpPr/>
          <p:nvPr/>
        </p:nvSpPr>
        <p:spPr>
          <a:xfrm>
            <a:off x="215188" y="1539593"/>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7" y="1001800"/>
            <a:ext cx="635551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Font typeface="Arial" pitchFamily="34" charset="0"/>
            </a:pPr>
            <a:r>
              <a:rPr lang="es-ES" b="1" dirty="0" smtClean="0">
                <a:solidFill>
                  <a:schemeClr val="bg2"/>
                </a:solidFill>
                <a:latin typeface="+mj-lt"/>
              </a:rPr>
              <a:t>Tipo de casuística</a:t>
            </a:r>
            <a:endParaRPr lang="en-US" b="1" dirty="0" smtClean="0">
              <a:solidFill>
                <a:schemeClr val="bg2"/>
              </a:solidFill>
              <a:latin typeface="+mj-lt"/>
            </a:endParaRPr>
          </a:p>
        </p:txBody>
      </p:sp>
      <p:cxnSp>
        <p:nvCxnSpPr>
          <p:cNvPr id="17" name="Straight Connector 16"/>
          <p:cNvCxnSpPr/>
          <p:nvPr/>
        </p:nvCxnSpPr>
        <p:spPr>
          <a:xfrm>
            <a:off x="2469803" y="1332774"/>
            <a:ext cx="65891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58877" y="1539593"/>
            <a:ext cx="6589133"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Malos</a:t>
            </a:r>
            <a:r>
              <a:rPr lang="en-US" sz="1400" dirty="0" smtClean="0"/>
              <a:t> </a:t>
            </a:r>
            <a:r>
              <a:rPr lang="en-US" sz="1400" dirty="0" err="1" smtClean="0"/>
              <a:t>niveles</a:t>
            </a:r>
            <a:r>
              <a:rPr lang="en-US" sz="1400" dirty="0" smtClean="0"/>
              <a:t> de </a:t>
            </a:r>
            <a:r>
              <a:rPr lang="en-US" sz="1400" dirty="0" err="1" smtClean="0"/>
              <a:t>señal</a:t>
            </a:r>
            <a:r>
              <a:rPr lang="en-US" sz="1400" dirty="0" smtClean="0"/>
              <a:t> (</a:t>
            </a:r>
            <a:r>
              <a:rPr lang="en-US" sz="1400" dirty="0" err="1" smtClean="0"/>
              <a:t>RxLev</a:t>
            </a:r>
            <a:r>
              <a:rPr lang="en-US" sz="1400" dirty="0" smtClean="0"/>
              <a:t> &lt;-104 </a:t>
            </a:r>
            <a:r>
              <a:rPr lang="en-US" sz="1400" dirty="0" err="1" smtClean="0"/>
              <a:t>dBm</a:t>
            </a:r>
            <a:r>
              <a:rPr lang="en-US" sz="1400" dirty="0" smtClean="0"/>
              <a:t>) de la </a:t>
            </a:r>
            <a:r>
              <a:rPr lang="en-US" sz="1400" dirty="0" err="1" smtClean="0"/>
              <a:t>celda</a:t>
            </a:r>
            <a:r>
              <a:rPr lang="en-US" sz="1400" dirty="0" smtClean="0"/>
              <a:t> </a:t>
            </a:r>
            <a:r>
              <a:rPr lang="en-US" sz="1400" dirty="0" err="1" smtClean="0"/>
              <a:t>servidora</a:t>
            </a:r>
            <a:r>
              <a:rPr lang="en-US" sz="1400" dirty="0" smtClean="0"/>
              <a:t> y </a:t>
            </a:r>
            <a:r>
              <a:rPr lang="en-US" sz="1400" dirty="0" err="1" smtClean="0"/>
              <a:t>malos</a:t>
            </a:r>
            <a:r>
              <a:rPr lang="en-US" sz="1400" dirty="0" smtClean="0"/>
              <a:t> </a:t>
            </a:r>
            <a:r>
              <a:rPr lang="en-US" sz="1400" dirty="0" err="1" smtClean="0"/>
              <a:t>niveles</a:t>
            </a:r>
            <a:r>
              <a:rPr lang="en-US" sz="1400" dirty="0" smtClean="0"/>
              <a:t> en </a:t>
            </a:r>
            <a:r>
              <a:rPr lang="en-US" sz="1400" dirty="0" err="1" smtClean="0"/>
              <a:t>las</a:t>
            </a:r>
            <a:r>
              <a:rPr lang="en-US" sz="1400" dirty="0" smtClean="0"/>
              <a:t> </a:t>
            </a:r>
            <a:r>
              <a:rPr lang="en-US" sz="1400" dirty="0" err="1" smtClean="0"/>
              <a:t>colindancias</a:t>
            </a:r>
            <a:endParaRPr lang="en-US" sz="1400" dirty="0"/>
          </a:p>
        </p:txBody>
      </p:sp>
      <p:sp>
        <p:nvSpPr>
          <p:cNvPr id="28" name="Pentagon 6"/>
          <p:cNvSpPr/>
          <p:nvPr/>
        </p:nvSpPr>
        <p:spPr>
          <a:xfrm>
            <a:off x="215188" y="232805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29" name="Pentagon 6"/>
          <p:cNvSpPr/>
          <p:nvPr/>
        </p:nvSpPr>
        <p:spPr>
          <a:xfrm>
            <a:off x="215188" y="312237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0" name="Pentagon 6"/>
          <p:cNvSpPr/>
          <p:nvPr/>
        </p:nvSpPr>
        <p:spPr>
          <a:xfrm>
            <a:off x="215188" y="3908689"/>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sp>
        <p:nvSpPr>
          <p:cNvPr id="32" name="Pentagon 6"/>
          <p:cNvSpPr/>
          <p:nvPr/>
        </p:nvSpPr>
        <p:spPr>
          <a:xfrm>
            <a:off x="215188" y="46976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3" name="Pentagon 6"/>
          <p:cNvSpPr/>
          <p:nvPr/>
        </p:nvSpPr>
        <p:spPr>
          <a:xfrm>
            <a:off x="215188" y="54859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6" name="TextBox 15"/>
          <p:cNvSpPr txBox="1"/>
          <p:nvPr/>
        </p:nvSpPr>
        <p:spPr>
          <a:xfrm>
            <a:off x="2469804" y="2328058"/>
            <a:ext cx="6589132"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Se </a:t>
            </a:r>
            <a:r>
              <a:rPr lang="en-US" sz="1400" dirty="0" err="1" smtClean="0"/>
              <a:t>detecta</a:t>
            </a:r>
            <a:r>
              <a:rPr lang="en-US" sz="1400" dirty="0" smtClean="0"/>
              <a:t> </a:t>
            </a:r>
            <a:r>
              <a:rPr lang="en-US" sz="1400" dirty="0" err="1" smtClean="0"/>
              <a:t>una</a:t>
            </a:r>
            <a:r>
              <a:rPr lang="en-US" sz="1400" dirty="0" smtClean="0"/>
              <a:t> </a:t>
            </a:r>
            <a:r>
              <a:rPr lang="en-US" sz="1400" dirty="0" err="1" smtClean="0"/>
              <a:t>vecina</a:t>
            </a:r>
            <a:r>
              <a:rPr lang="en-US" sz="1400" dirty="0" smtClean="0"/>
              <a:t> con </a:t>
            </a:r>
            <a:r>
              <a:rPr lang="en-US" sz="1400" dirty="0" err="1" smtClean="0"/>
              <a:t>buenos</a:t>
            </a:r>
            <a:r>
              <a:rPr lang="en-US" sz="1400" dirty="0" smtClean="0"/>
              <a:t> </a:t>
            </a:r>
            <a:r>
              <a:rPr lang="en-US" sz="1400" dirty="0" err="1" smtClean="0"/>
              <a:t>niveles</a:t>
            </a:r>
            <a:r>
              <a:rPr lang="en-US" sz="1400" dirty="0" smtClean="0"/>
              <a:t> de </a:t>
            </a:r>
            <a:r>
              <a:rPr lang="en-US" sz="1400" dirty="0" err="1" smtClean="0"/>
              <a:t>señal</a:t>
            </a:r>
            <a:r>
              <a:rPr lang="en-US" sz="1400" dirty="0" smtClean="0"/>
              <a:t> </a:t>
            </a:r>
            <a:r>
              <a:rPr lang="en-US" sz="1400" dirty="0" err="1" smtClean="0"/>
              <a:t>en</a:t>
            </a:r>
            <a:r>
              <a:rPr lang="en-US" sz="1400" dirty="0" smtClean="0"/>
              <a:t> el </a:t>
            </a:r>
            <a:r>
              <a:rPr lang="en-US" sz="1400" dirty="0" err="1" smtClean="0"/>
              <a:t>scaner</a:t>
            </a:r>
            <a:r>
              <a:rPr lang="en-US" sz="1400" dirty="0" smtClean="0"/>
              <a:t> </a:t>
            </a:r>
            <a:r>
              <a:rPr lang="en-US" sz="1400" dirty="0" err="1" smtClean="0"/>
              <a:t>que</a:t>
            </a:r>
            <a:r>
              <a:rPr lang="en-US" sz="1400" dirty="0" smtClean="0"/>
              <a:t> no </a:t>
            </a:r>
            <a:r>
              <a:rPr lang="en-US" sz="1400" dirty="0" err="1" smtClean="0"/>
              <a:t>está</a:t>
            </a:r>
            <a:r>
              <a:rPr lang="en-US" sz="1400" dirty="0" smtClean="0"/>
              <a:t> </a:t>
            </a:r>
            <a:r>
              <a:rPr lang="en-US" sz="1400" dirty="0" err="1" smtClean="0"/>
              <a:t>definida</a:t>
            </a:r>
            <a:r>
              <a:rPr lang="en-US" sz="1400" dirty="0" smtClean="0"/>
              <a:t> </a:t>
            </a:r>
            <a:r>
              <a:rPr lang="en-US" sz="1400" dirty="0" err="1" smtClean="0"/>
              <a:t>en</a:t>
            </a:r>
            <a:r>
              <a:rPr lang="en-US" sz="1400" dirty="0" smtClean="0"/>
              <a:t> la </a:t>
            </a:r>
            <a:r>
              <a:rPr lang="en-US" sz="1400" dirty="0" err="1" smtClean="0"/>
              <a:t>lista</a:t>
            </a:r>
            <a:r>
              <a:rPr lang="en-US" sz="1400" dirty="0" smtClean="0"/>
              <a:t> de </a:t>
            </a:r>
            <a:r>
              <a:rPr lang="en-US" sz="1400" dirty="0" err="1" smtClean="0"/>
              <a:t>adjacencias</a:t>
            </a:r>
            <a:r>
              <a:rPr lang="en-US" sz="1400" dirty="0" smtClean="0"/>
              <a:t> (IDLE/BA list E///). </a:t>
            </a:r>
          </a:p>
          <a:p>
            <a:pPr marL="296863" indent="-296863" algn="just">
              <a:spcAft>
                <a:spcPct val="0"/>
              </a:spcAft>
              <a:buClr>
                <a:schemeClr val="bg2"/>
              </a:buClr>
              <a:buSzPct val="120000"/>
              <a:buFont typeface="Wingdings" pitchFamily="2" charset="2"/>
              <a:buChar char="§"/>
              <a:defRPr/>
            </a:pPr>
            <a:r>
              <a:rPr lang="es-ES" sz="1400" dirty="0" smtClean="0"/>
              <a:t>Fallan los intentos de HO.</a:t>
            </a:r>
            <a:endParaRPr lang="en-US" sz="1400" dirty="0"/>
          </a:p>
        </p:txBody>
      </p:sp>
      <p:sp>
        <p:nvSpPr>
          <p:cNvPr id="39" name="TextBox 15"/>
          <p:cNvSpPr txBox="1"/>
          <p:nvPr/>
        </p:nvSpPr>
        <p:spPr>
          <a:xfrm>
            <a:off x="2469804" y="3122374"/>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Buenos </a:t>
            </a:r>
            <a:r>
              <a:rPr lang="en-US" sz="1400" dirty="0" err="1" smtClean="0"/>
              <a:t>niveles</a:t>
            </a:r>
            <a:r>
              <a:rPr lang="en-US" sz="1400" dirty="0" smtClean="0"/>
              <a:t> de </a:t>
            </a:r>
            <a:r>
              <a:rPr lang="en-US" sz="1400" dirty="0" err="1" smtClean="0"/>
              <a:t>señal</a:t>
            </a:r>
            <a:r>
              <a:rPr lang="en-US" sz="1400" dirty="0" smtClean="0"/>
              <a:t> (</a:t>
            </a:r>
            <a:r>
              <a:rPr lang="en-US" sz="1400" dirty="0" err="1" smtClean="0"/>
              <a:t>RxLev</a:t>
            </a:r>
            <a:r>
              <a:rPr lang="en-US" sz="1400" dirty="0" smtClean="0"/>
              <a:t> &gt;-85 </a:t>
            </a:r>
            <a:r>
              <a:rPr lang="en-US" sz="1400" dirty="0" err="1" smtClean="0"/>
              <a:t>dBm</a:t>
            </a:r>
            <a:r>
              <a:rPr lang="en-US" sz="1400" dirty="0" smtClean="0"/>
              <a:t>) y </a:t>
            </a:r>
            <a:r>
              <a:rPr lang="en-US" sz="1400" dirty="0" err="1" smtClean="0"/>
              <a:t>malos</a:t>
            </a:r>
            <a:r>
              <a:rPr lang="en-US" sz="1400" dirty="0" smtClean="0"/>
              <a:t> </a:t>
            </a:r>
            <a:r>
              <a:rPr lang="en-US" sz="1400" dirty="0" err="1" smtClean="0"/>
              <a:t>niveles</a:t>
            </a:r>
            <a:r>
              <a:rPr lang="en-US" sz="1400" dirty="0" smtClean="0"/>
              <a:t> de </a:t>
            </a:r>
            <a:r>
              <a:rPr lang="en-US" sz="1400" dirty="0" err="1" smtClean="0"/>
              <a:t>calidad</a:t>
            </a:r>
            <a:r>
              <a:rPr lang="en-US" sz="1400" dirty="0" smtClean="0"/>
              <a:t> (</a:t>
            </a:r>
            <a:r>
              <a:rPr lang="en-US" sz="1400" dirty="0" err="1" smtClean="0"/>
              <a:t>RxQual</a:t>
            </a:r>
            <a:r>
              <a:rPr lang="en-US" sz="1400" dirty="0" smtClean="0"/>
              <a:t> &gt; 5)</a:t>
            </a:r>
            <a:endParaRPr lang="en-US" sz="1400" dirty="0"/>
          </a:p>
        </p:txBody>
      </p:sp>
      <p:sp>
        <p:nvSpPr>
          <p:cNvPr id="42" name="TextBox 15"/>
          <p:cNvSpPr txBox="1"/>
          <p:nvPr/>
        </p:nvSpPr>
        <p:spPr>
          <a:xfrm>
            <a:off x="2458878" y="3908689"/>
            <a:ext cx="660005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Niveles</a:t>
            </a:r>
            <a:r>
              <a:rPr lang="en-US" sz="1400" dirty="0" smtClean="0"/>
              <a:t> </a:t>
            </a:r>
            <a:r>
              <a:rPr lang="en-US" sz="1400" dirty="0" err="1" smtClean="0"/>
              <a:t>aceptables</a:t>
            </a:r>
            <a:r>
              <a:rPr lang="en-US" sz="1400" dirty="0" smtClean="0"/>
              <a:t> de </a:t>
            </a:r>
            <a:r>
              <a:rPr lang="en-US" sz="1400" dirty="0" err="1" smtClean="0"/>
              <a:t>señal</a:t>
            </a:r>
            <a:r>
              <a:rPr lang="en-US" sz="1400" dirty="0" smtClean="0"/>
              <a:t> y se </a:t>
            </a:r>
            <a:r>
              <a:rPr lang="en-US" sz="1400" dirty="0" err="1" smtClean="0"/>
              <a:t>observa</a:t>
            </a:r>
            <a:r>
              <a:rPr lang="en-US" sz="1400" dirty="0" smtClean="0"/>
              <a:t> </a:t>
            </a:r>
            <a:r>
              <a:rPr lang="en-US" sz="1400" dirty="0" err="1" smtClean="0"/>
              <a:t>que</a:t>
            </a:r>
            <a:r>
              <a:rPr lang="en-US" sz="1400" dirty="0" smtClean="0"/>
              <a:t> la </a:t>
            </a:r>
            <a:r>
              <a:rPr lang="en-US" sz="1400" dirty="0" err="1" smtClean="0"/>
              <a:t>llamada</a:t>
            </a:r>
            <a:r>
              <a:rPr lang="en-US" sz="1400" dirty="0" smtClean="0"/>
              <a:t> se </a:t>
            </a:r>
            <a:r>
              <a:rPr lang="en-US" sz="1400" dirty="0" err="1" smtClean="0"/>
              <a:t>está</a:t>
            </a:r>
            <a:r>
              <a:rPr lang="en-US" sz="1400" dirty="0" smtClean="0"/>
              <a:t> </a:t>
            </a:r>
            <a:r>
              <a:rPr lang="en-US" sz="1400" dirty="0" err="1" smtClean="0"/>
              <a:t>enganchando</a:t>
            </a:r>
            <a:r>
              <a:rPr lang="en-US" sz="1400" dirty="0" smtClean="0"/>
              <a:t> </a:t>
            </a:r>
            <a:r>
              <a:rPr lang="en-US" sz="1400" dirty="0" err="1" smtClean="0"/>
              <a:t>lejos</a:t>
            </a:r>
            <a:r>
              <a:rPr lang="en-US" sz="1400" dirty="0" smtClean="0"/>
              <a:t> y </a:t>
            </a:r>
            <a:r>
              <a:rPr lang="en-US" sz="1400" dirty="0" err="1" smtClean="0"/>
              <a:t>que</a:t>
            </a:r>
            <a:r>
              <a:rPr lang="en-US" sz="1400" dirty="0" smtClean="0"/>
              <a:t> </a:t>
            </a:r>
            <a:r>
              <a:rPr lang="en-US" sz="1400" dirty="0" err="1" smtClean="0"/>
              <a:t>tiene</a:t>
            </a:r>
            <a:r>
              <a:rPr lang="en-US" sz="1400" dirty="0" smtClean="0"/>
              <a:t> </a:t>
            </a:r>
            <a:r>
              <a:rPr lang="en-US" sz="1400" dirty="0" err="1" smtClean="0"/>
              <a:t>otras</a:t>
            </a:r>
            <a:r>
              <a:rPr lang="en-US" sz="1400" dirty="0" smtClean="0"/>
              <a:t> </a:t>
            </a:r>
            <a:r>
              <a:rPr lang="en-US" sz="1400" dirty="0" err="1" smtClean="0"/>
              <a:t>opciones</a:t>
            </a:r>
            <a:r>
              <a:rPr lang="en-US" sz="1400" dirty="0"/>
              <a:t> </a:t>
            </a:r>
            <a:r>
              <a:rPr lang="en-US" sz="1400" dirty="0" err="1" smtClean="0"/>
              <a:t>que</a:t>
            </a:r>
            <a:r>
              <a:rPr lang="en-US" sz="1400" dirty="0" smtClean="0"/>
              <a:t> se </a:t>
            </a:r>
            <a:r>
              <a:rPr lang="en-US" sz="1400" dirty="0" err="1" smtClean="0"/>
              <a:t>encuentran</a:t>
            </a:r>
            <a:r>
              <a:rPr lang="en-US" sz="1400" dirty="0" smtClean="0"/>
              <a:t> </a:t>
            </a:r>
            <a:r>
              <a:rPr lang="en-US" sz="1400" dirty="0" err="1" smtClean="0"/>
              <a:t>más</a:t>
            </a:r>
            <a:r>
              <a:rPr lang="en-US" sz="1400" dirty="0" smtClean="0"/>
              <a:t> </a:t>
            </a:r>
            <a:r>
              <a:rPr lang="en-US" sz="1400" dirty="0" err="1" smtClean="0"/>
              <a:t>cerca</a:t>
            </a:r>
            <a:r>
              <a:rPr lang="en-US" sz="1400" dirty="0" smtClean="0"/>
              <a:t>.</a:t>
            </a:r>
            <a:endParaRPr lang="en-US" sz="1400" dirty="0"/>
          </a:p>
        </p:txBody>
      </p:sp>
      <p:sp>
        <p:nvSpPr>
          <p:cNvPr id="48" name="TextBox 15"/>
          <p:cNvSpPr txBox="1"/>
          <p:nvPr/>
        </p:nvSpPr>
        <p:spPr>
          <a:xfrm>
            <a:off x="2469804" y="4709036"/>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s-ES" sz="1400" dirty="0" smtClean="0"/>
              <a:t>Revisar parámetros del modo dedicado, que pueden estar relacionados con las casuísticas anteriores </a:t>
            </a:r>
            <a:endParaRPr lang="en-US" sz="1400" dirty="0"/>
          </a:p>
        </p:txBody>
      </p:sp>
      <p:sp>
        <p:nvSpPr>
          <p:cNvPr id="51" name="TextBox 15"/>
          <p:cNvSpPr txBox="1"/>
          <p:nvPr/>
        </p:nvSpPr>
        <p:spPr>
          <a:xfrm>
            <a:off x="2469804" y="5485931"/>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No se </a:t>
            </a:r>
            <a:r>
              <a:rPr lang="en-US" sz="1400" dirty="0" err="1" smtClean="0"/>
              <a:t>decodifican</a:t>
            </a:r>
            <a:r>
              <a:rPr lang="en-US" sz="1400" dirty="0" smtClean="0"/>
              <a:t> los </a:t>
            </a:r>
            <a:r>
              <a:rPr lang="en-US" sz="1400" dirty="0" err="1" smtClean="0"/>
              <a:t>valores</a:t>
            </a:r>
            <a:r>
              <a:rPr lang="en-US" sz="1400" dirty="0" smtClean="0"/>
              <a:t> BCCH/BSIC </a:t>
            </a:r>
            <a:r>
              <a:rPr lang="en-US" sz="1400" dirty="0" err="1" smtClean="0"/>
              <a:t>en</a:t>
            </a:r>
            <a:r>
              <a:rPr lang="en-US" sz="1400" dirty="0" smtClean="0"/>
              <a:t> </a:t>
            </a:r>
            <a:r>
              <a:rPr lang="en-US" sz="1400" dirty="0" err="1" smtClean="0"/>
              <a:t>las</a:t>
            </a:r>
            <a:r>
              <a:rPr lang="en-US" sz="1400" dirty="0" smtClean="0"/>
              <a:t> </a:t>
            </a:r>
            <a:r>
              <a:rPr lang="en-US" sz="1400" dirty="0" err="1" smtClean="0"/>
              <a:t>vecinas</a:t>
            </a:r>
            <a:r>
              <a:rPr lang="en-US" sz="1400" dirty="0" smtClean="0"/>
              <a:t> (</a:t>
            </a:r>
            <a:r>
              <a:rPr lang="en-US" sz="1400" dirty="0" err="1" smtClean="0"/>
              <a:t>Tx</a:t>
            </a:r>
            <a:r>
              <a:rPr lang="en-US" sz="1400" dirty="0" smtClean="0"/>
              <a:t>)</a:t>
            </a:r>
          </a:p>
          <a:p>
            <a:pPr marL="296863" indent="-296863" algn="just">
              <a:spcAft>
                <a:spcPct val="0"/>
              </a:spcAft>
              <a:buClr>
                <a:schemeClr val="bg2"/>
              </a:buClr>
              <a:buSzPct val="120000"/>
              <a:buFont typeface="Wingdings" pitchFamily="2" charset="2"/>
              <a:buChar char="§"/>
              <a:defRPr/>
            </a:pPr>
            <a:r>
              <a:rPr lang="es-ES" sz="1400" dirty="0" smtClean="0"/>
              <a:t>No se observa ninguna información de una vecina que está definida</a:t>
            </a:r>
          </a:p>
        </p:txBody>
      </p:sp>
    </p:spTree>
    <p:extLst>
      <p:ext uri="{BB962C8B-B14F-4D97-AF65-F5344CB8AC3E}">
        <p14:creationId xmlns="" xmlns:p14="http://schemas.microsoft.com/office/powerpoint/2010/main" val="415495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ox(i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ox(in)">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box(i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ox(i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ox(in)">
                                      <p:cBhvr>
                                        <p:cTn id="6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6" grpId="0"/>
      <p:bldP spid="39" grpId="0"/>
      <p:bldP spid="42" grpId="0"/>
      <p:bldP spid="48"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5" name="Picture 4" descr="cobertura1"/>
          <p:cNvPicPr>
            <a:picLocks noChangeAspect="1" noChangeArrowheads="1"/>
          </p:cNvPicPr>
          <p:nvPr/>
        </p:nvPicPr>
        <p:blipFill>
          <a:blip r:embed="rId3"/>
          <a:srcRect/>
          <a:stretch>
            <a:fillRect/>
          </a:stretch>
        </p:blipFill>
        <p:spPr bwMode="auto">
          <a:xfrm>
            <a:off x="733645" y="1613522"/>
            <a:ext cx="7655885" cy="4908630"/>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6" name="Picture 4" descr="cobertura2"/>
          <p:cNvPicPr>
            <a:picLocks noChangeAspect="1" noChangeArrowheads="1"/>
          </p:cNvPicPr>
          <p:nvPr/>
        </p:nvPicPr>
        <p:blipFill>
          <a:blip r:embed="rId3"/>
          <a:srcRect/>
          <a:stretch>
            <a:fillRect/>
          </a:stretch>
        </p:blipFill>
        <p:spPr bwMode="auto">
          <a:xfrm>
            <a:off x="829790" y="1605516"/>
            <a:ext cx="7759691" cy="4966476"/>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5" name="Picture 4" descr="bad_coverage_2"/>
          <p:cNvPicPr>
            <a:picLocks noChangeAspect="1" noChangeArrowheads="1"/>
          </p:cNvPicPr>
          <p:nvPr/>
        </p:nvPicPr>
        <p:blipFill>
          <a:blip r:embed="rId3"/>
          <a:srcRect/>
          <a:stretch>
            <a:fillRect/>
          </a:stretch>
        </p:blipFill>
        <p:spPr bwMode="auto">
          <a:xfrm>
            <a:off x="2714219" y="1297061"/>
            <a:ext cx="4070350" cy="5327650"/>
          </a:xfrm>
          <a:prstGeom prst="rect">
            <a:avLst/>
          </a:prstGeom>
          <a:noFill/>
          <a:ln w="19050">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6" name="Footer Placeholder 3"/>
          <p:cNvSpPr txBox="1">
            <a:spLocks/>
          </p:cNvSpPr>
          <p:nvPr/>
        </p:nvSpPr>
        <p:spPr bwMode="gray">
          <a:xfrm>
            <a:off x="3124200" y="4486939"/>
            <a:ext cx="2895600" cy="3206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290513" marR="0" lvl="0" indent="-290513" algn="l" defTabSz="914400" rtl="0" eaLnBrk="1" fontAlgn="base" latinLnBrk="0" hangingPunct="1">
              <a:lnSpc>
                <a:spcPct val="100000"/>
              </a:lnSpc>
              <a:spcBef>
                <a:spcPts val="0"/>
              </a:spcBef>
              <a:spcAft>
                <a:spcPts val="0"/>
              </a:spcAft>
              <a:buClr>
                <a:schemeClr val="bg2"/>
              </a:buClr>
              <a:buSzPct val="120000"/>
              <a:buFont typeface="Wingdings" pitchFamily="2" charset="2"/>
              <a:buChar char="§"/>
              <a:tabLst/>
              <a:defRPr/>
            </a:pPr>
            <a:r>
              <a:rPr kumimoji="0" lang="en-US" sz="18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t>Confidential Information</a:t>
            </a:r>
            <a:endParaRPr kumimoji="0" lang="en-US" sz="1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5" descr="altaInterferencia1"/>
          <p:cNvPicPr>
            <a:picLocks noChangeAspect="1" noChangeArrowheads="1"/>
          </p:cNvPicPr>
          <p:nvPr/>
        </p:nvPicPr>
        <p:blipFill>
          <a:blip r:embed="rId3"/>
          <a:srcRect l="797" t="25877" b="43871"/>
          <a:stretch>
            <a:fillRect/>
          </a:stretch>
        </p:blipFill>
        <p:spPr bwMode="auto">
          <a:xfrm>
            <a:off x="177800" y="1659602"/>
            <a:ext cx="8786813" cy="1514475"/>
          </a:xfrm>
          <a:prstGeom prst="rect">
            <a:avLst/>
          </a:prstGeom>
          <a:noFill/>
          <a:ln w="9525">
            <a:solidFill>
              <a:schemeClr val="tx1"/>
            </a:solidFill>
            <a:miter lim="800000"/>
            <a:headEnd/>
            <a:tailEnd/>
          </a:ln>
        </p:spPr>
      </p:pic>
      <p:pic>
        <p:nvPicPr>
          <p:cNvPr id="9" name="Picture 6" descr="RLT"/>
          <p:cNvPicPr>
            <a:picLocks noChangeAspect="1" noChangeArrowheads="1"/>
          </p:cNvPicPr>
          <p:nvPr/>
        </p:nvPicPr>
        <p:blipFill>
          <a:blip r:embed="rId4"/>
          <a:srcRect b="4448"/>
          <a:stretch>
            <a:fillRect/>
          </a:stretch>
        </p:blipFill>
        <p:spPr bwMode="auto">
          <a:xfrm>
            <a:off x="179388" y="3388389"/>
            <a:ext cx="8820150" cy="1439863"/>
          </a:xfrm>
          <a:prstGeom prst="rect">
            <a:avLst/>
          </a:prstGeom>
          <a:noFill/>
          <a:ln w="9525">
            <a:solidFill>
              <a:schemeClr val="tx1"/>
            </a:solidFill>
            <a:miter lim="800000"/>
            <a:headEnd/>
            <a:tailEnd/>
          </a:ln>
        </p:spPr>
      </p:pic>
      <p:sp>
        <p:nvSpPr>
          <p:cNvPr id="10" name="Oval 7"/>
          <p:cNvSpPr>
            <a:spLocks noChangeArrowheads="1"/>
          </p:cNvSpPr>
          <p:nvPr/>
        </p:nvSpPr>
        <p:spPr bwMode="auto">
          <a:xfrm>
            <a:off x="0" y="3820189"/>
            <a:ext cx="1187450" cy="215900"/>
          </a:xfrm>
          <a:prstGeom prst="ellipse">
            <a:avLst/>
          </a:prstGeom>
          <a:noFill/>
          <a:ln w="19050" algn="ctr">
            <a:solidFill>
              <a:srgbClr val="FF0000"/>
            </a:solidFill>
            <a:round/>
            <a:headEnd/>
            <a:tailEnd/>
          </a:ln>
          <a:effectLst/>
        </p:spPr>
        <p:txBody>
          <a:bodyPr wrap="none" anchor="ctr"/>
          <a:lstStyle/>
          <a:p>
            <a:endParaRPr lang="es-ES"/>
          </a:p>
        </p:txBody>
      </p:sp>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6" name="Footer Placeholder 3"/>
          <p:cNvSpPr txBox="1">
            <a:spLocks/>
          </p:cNvSpPr>
          <p:nvPr/>
        </p:nvSpPr>
        <p:spPr bwMode="gray">
          <a:xfrm>
            <a:off x="3124200" y="4486939"/>
            <a:ext cx="2895600" cy="3206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290513" marR="0" lvl="0" indent="-290513" algn="l" defTabSz="914400" rtl="0" eaLnBrk="1" fontAlgn="base" latinLnBrk="0" hangingPunct="1">
              <a:lnSpc>
                <a:spcPct val="100000"/>
              </a:lnSpc>
              <a:spcBef>
                <a:spcPts val="0"/>
              </a:spcBef>
              <a:spcAft>
                <a:spcPts val="0"/>
              </a:spcAft>
              <a:buClr>
                <a:schemeClr val="bg2"/>
              </a:buClr>
              <a:buSzPct val="120000"/>
              <a:buFont typeface="Wingdings" pitchFamily="2" charset="2"/>
              <a:buChar char="§"/>
              <a:tabLst/>
              <a:defRPr/>
            </a:pPr>
            <a:r>
              <a:rPr kumimoji="0" lang="en-US" sz="18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t>Confidential Information</a:t>
            </a:r>
            <a:endParaRPr kumimoji="0" lang="en-US" sz="1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11" name="Picture 6" descr="altaInterferencia"/>
          <p:cNvPicPr>
            <a:picLocks noChangeAspect="1" noChangeArrowheads="1"/>
          </p:cNvPicPr>
          <p:nvPr/>
        </p:nvPicPr>
        <p:blipFill>
          <a:blip r:embed="rId3"/>
          <a:srcRect/>
          <a:stretch>
            <a:fillRect/>
          </a:stretch>
        </p:blipFill>
        <p:spPr bwMode="auto">
          <a:xfrm>
            <a:off x="829337" y="1597348"/>
            <a:ext cx="7719238" cy="4972759"/>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sp>
        <p:nvSpPr>
          <p:cNvPr id="6" name="Text Placeholder 2"/>
          <p:cNvSpPr>
            <a:spLocks noGrp="1"/>
          </p:cNvSpPr>
          <p:nvPr>
            <p:ph type="body" sz="quarter" idx="10"/>
          </p:nvPr>
        </p:nvSpPr>
        <p:spPr bwMode="gray">
          <a:xfrm>
            <a:off x="6134505" y="1273697"/>
            <a:ext cx="2892056" cy="2215991"/>
          </a:xfrm>
        </p:spPr>
        <p:txBody>
          <a:bodyPr wrap="square">
            <a:spAutoFit/>
          </a:bodyPr>
          <a:lstStyle/>
          <a:p>
            <a:pPr lvl="1">
              <a:buSzPct val="120000"/>
            </a:pPr>
            <a:r>
              <a:rPr dirty="0" err="1" smtClean="0"/>
              <a:t>Modo</a:t>
            </a:r>
            <a:r>
              <a:rPr dirty="0" smtClean="0"/>
              <a:t> IDLE - </a:t>
            </a:r>
            <a:r>
              <a:rPr dirty="0" err="1" smtClean="0"/>
              <a:t>Reselección</a:t>
            </a:r>
            <a:endParaRPr dirty="0" smtClean="0"/>
          </a:p>
          <a:p>
            <a:pPr lvl="1">
              <a:buSzPct val="120000"/>
            </a:pPr>
            <a:r>
              <a:rPr lang="es-ES" dirty="0" smtClean="0"/>
              <a:t>Capacidad</a:t>
            </a:r>
          </a:p>
          <a:p>
            <a:pPr lvl="1">
              <a:buSzPct val="120000"/>
            </a:pPr>
            <a:r>
              <a:rPr lang="es-ES" dirty="0" smtClean="0"/>
              <a:t>Potencias</a:t>
            </a:r>
          </a:p>
          <a:p>
            <a:pPr lvl="1">
              <a:buSzPct val="120000"/>
            </a:pPr>
            <a:r>
              <a:rPr lang="es-ES" dirty="0" err="1" smtClean="0"/>
              <a:t>Config</a:t>
            </a:r>
            <a:r>
              <a:rPr lang="es-ES" dirty="0" smtClean="0"/>
              <a:t>. Física</a:t>
            </a:r>
          </a:p>
          <a:p>
            <a:pPr lvl="1">
              <a:buSzPct val="120000"/>
            </a:pPr>
            <a:r>
              <a:rPr lang="es-ES" dirty="0" err="1" smtClean="0"/>
              <a:t>Config</a:t>
            </a:r>
            <a:r>
              <a:rPr lang="es-ES" dirty="0" smtClean="0"/>
              <a:t>. Lógica</a:t>
            </a:r>
          </a:p>
          <a:p>
            <a:pPr lvl="1">
              <a:buSzPct val="120000"/>
            </a:pPr>
            <a:r>
              <a:rPr lang="es-ES" dirty="0" smtClean="0"/>
              <a:t>Modo Dedicado - HO</a:t>
            </a:r>
          </a:p>
          <a:p>
            <a:pPr lvl="1">
              <a:buSzPct val="120000"/>
            </a:pPr>
            <a:r>
              <a:rPr lang="es-ES" dirty="0" smtClean="0"/>
              <a:t>Eventos 3G</a:t>
            </a:r>
          </a:p>
          <a:p>
            <a:pPr lvl="1">
              <a:buSzPct val="120000"/>
            </a:pPr>
            <a:r>
              <a:rPr lang="es-ES" dirty="0" smtClean="0"/>
              <a:t>CSFB</a:t>
            </a:r>
          </a:p>
        </p:txBody>
      </p:sp>
      <p:pic>
        <p:nvPicPr>
          <p:cNvPr id="1027"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8934" y="1498098"/>
            <a:ext cx="5934075" cy="3638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2 Rectángulo"/>
          <p:cNvSpPr/>
          <p:nvPr/>
        </p:nvSpPr>
        <p:spPr>
          <a:xfrm>
            <a:off x="127035" y="3646985"/>
            <a:ext cx="5934075" cy="1733107"/>
          </a:xfrm>
          <a:prstGeom prst="rect">
            <a:avLst/>
          </a:prstGeom>
          <a:noFill/>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 name="Isosceles Triangle 4"/>
          <p:cNvSpPr>
            <a:spLocks noChangeArrowheads="1"/>
          </p:cNvSpPr>
          <p:nvPr/>
        </p:nvSpPr>
        <p:spPr bwMode="auto">
          <a:xfrm>
            <a:off x="6061110" y="4077585"/>
            <a:ext cx="2543916" cy="2219732"/>
          </a:xfrm>
          <a:prstGeom prst="triangle">
            <a:avLst>
              <a:gd name="adj" fmla="val 50000"/>
            </a:avLst>
          </a:prstGeom>
          <a:solidFill>
            <a:schemeClr val="accent2"/>
          </a:solidFill>
          <a:ln w="9525" algn="ctr">
            <a:solidFill>
              <a:schemeClr val="tx1"/>
            </a:solidFill>
            <a:round/>
            <a:headEnd/>
            <a:tailEnd/>
          </a:ln>
        </p:spPr>
        <p:txBody>
          <a:bodyPr/>
          <a:lstStyle>
            <a:lvl1pPr>
              <a:defRPr sz="2400">
                <a:solidFill>
                  <a:schemeClr val="bg1"/>
                </a:solidFill>
                <a:latin typeface="Times New Roman" pitchFamily="18" charset="0"/>
                <a:cs typeface="Lucida Sans Unicode" pitchFamily="34" charset="0"/>
              </a:defRPr>
            </a:lvl1pPr>
            <a:lvl2pPr marL="742950" indent="-285750">
              <a:defRPr sz="2400">
                <a:solidFill>
                  <a:schemeClr val="bg1"/>
                </a:solidFill>
                <a:latin typeface="Times New Roman" pitchFamily="18" charset="0"/>
                <a:cs typeface="Lucida Sans Unicode" pitchFamily="34" charset="0"/>
              </a:defRPr>
            </a:lvl2pPr>
            <a:lvl3pPr marL="1143000" indent="-228600">
              <a:defRPr sz="2400">
                <a:solidFill>
                  <a:schemeClr val="bg1"/>
                </a:solidFill>
                <a:latin typeface="Times New Roman" pitchFamily="18" charset="0"/>
                <a:cs typeface="Lucida Sans Unicode" pitchFamily="34" charset="0"/>
              </a:defRPr>
            </a:lvl3pPr>
            <a:lvl4pPr marL="1600200" indent="-228600">
              <a:defRPr sz="2400">
                <a:solidFill>
                  <a:schemeClr val="bg1"/>
                </a:solidFill>
                <a:latin typeface="Times New Roman" pitchFamily="18" charset="0"/>
                <a:cs typeface="Lucida Sans Unicode" pitchFamily="34" charset="0"/>
              </a:defRPr>
            </a:lvl4pPr>
            <a:lvl5pPr marL="2057400" indent="-228600">
              <a:defRPr sz="2400">
                <a:solidFill>
                  <a:schemeClr val="bg1"/>
                </a:solidFill>
                <a:latin typeface="Times New Roman" pitchFamily="18" charset="0"/>
                <a:cs typeface="Lucida Sans Unicode" pitchFamily="34" charset="0"/>
              </a:defRPr>
            </a:lvl5pPr>
            <a:lvl6pPr marL="25146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6pPr>
            <a:lvl7pPr marL="29718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7pPr>
            <a:lvl8pPr marL="34290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8pPr>
            <a:lvl9pPr marL="38862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9pPr>
          </a:lstStyle>
          <a:p>
            <a:endParaRPr lang="es-ES" altLang="es-ES"/>
          </a:p>
        </p:txBody>
      </p:sp>
      <p:sp>
        <p:nvSpPr>
          <p:cNvPr id="8" name="TextBox 5"/>
          <p:cNvSpPr txBox="1">
            <a:spLocks noChangeArrowheads="1"/>
          </p:cNvSpPr>
          <p:nvPr/>
        </p:nvSpPr>
        <p:spPr bwMode="auto">
          <a:xfrm>
            <a:off x="6919127" y="3781627"/>
            <a:ext cx="82788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bg1"/>
                </a:solidFill>
                <a:latin typeface="Times New Roman" pitchFamily="18" charset="0"/>
                <a:cs typeface="Lucida Sans Unicode" pitchFamily="34" charset="0"/>
              </a:defRPr>
            </a:lvl1pPr>
            <a:lvl2pPr marL="742950" indent="-285750">
              <a:defRPr sz="2400">
                <a:solidFill>
                  <a:schemeClr val="bg1"/>
                </a:solidFill>
                <a:latin typeface="Times New Roman" pitchFamily="18" charset="0"/>
                <a:cs typeface="Lucida Sans Unicode" pitchFamily="34" charset="0"/>
              </a:defRPr>
            </a:lvl2pPr>
            <a:lvl3pPr marL="1143000" indent="-228600">
              <a:defRPr sz="2400">
                <a:solidFill>
                  <a:schemeClr val="bg1"/>
                </a:solidFill>
                <a:latin typeface="Times New Roman" pitchFamily="18" charset="0"/>
                <a:cs typeface="Lucida Sans Unicode" pitchFamily="34" charset="0"/>
              </a:defRPr>
            </a:lvl3pPr>
            <a:lvl4pPr marL="1600200" indent="-228600">
              <a:defRPr sz="2400">
                <a:solidFill>
                  <a:schemeClr val="bg1"/>
                </a:solidFill>
                <a:latin typeface="Times New Roman" pitchFamily="18" charset="0"/>
                <a:cs typeface="Lucida Sans Unicode" pitchFamily="34" charset="0"/>
              </a:defRPr>
            </a:lvl4pPr>
            <a:lvl5pPr marL="2057400" indent="-228600">
              <a:defRPr sz="2400">
                <a:solidFill>
                  <a:schemeClr val="bg1"/>
                </a:solidFill>
                <a:latin typeface="Times New Roman" pitchFamily="18" charset="0"/>
                <a:cs typeface="Lucida Sans Unicode" pitchFamily="34" charset="0"/>
              </a:defRPr>
            </a:lvl5pPr>
            <a:lvl6pPr marL="25146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6pPr>
            <a:lvl7pPr marL="29718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7pPr>
            <a:lvl8pPr marL="34290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8pPr>
            <a:lvl9pPr marL="38862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9pPr>
          </a:lstStyle>
          <a:p>
            <a:r>
              <a:rPr lang="es-ES" altLang="es-ES" sz="1200" dirty="0">
                <a:solidFill>
                  <a:schemeClr val="tx1"/>
                </a:solidFill>
              </a:rPr>
              <a:t>Cobertura</a:t>
            </a:r>
          </a:p>
        </p:txBody>
      </p:sp>
      <p:sp>
        <p:nvSpPr>
          <p:cNvPr id="9" name="TextBox 6"/>
          <p:cNvSpPr txBox="1">
            <a:spLocks noChangeArrowheads="1"/>
          </p:cNvSpPr>
          <p:nvPr/>
        </p:nvSpPr>
        <p:spPr bwMode="auto">
          <a:xfrm>
            <a:off x="5597395" y="6297317"/>
            <a:ext cx="991227"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bg1"/>
                </a:solidFill>
                <a:latin typeface="Times New Roman" pitchFamily="18" charset="0"/>
                <a:cs typeface="Lucida Sans Unicode" pitchFamily="34" charset="0"/>
              </a:defRPr>
            </a:lvl1pPr>
            <a:lvl2pPr marL="742950" indent="-285750">
              <a:defRPr sz="2400">
                <a:solidFill>
                  <a:schemeClr val="bg1"/>
                </a:solidFill>
                <a:latin typeface="Times New Roman" pitchFamily="18" charset="0"/>
                <a:cs typeface="Lucida Sans Unicode" pitchFamily="34" charset="0"/>
              </a:defRPr>
            </a:lvl2pPr>
            <a:lvl3pPr marL="1143000" indent="-228600">
              <a:defRPr sz="2400">
                <a:solidFill>
                  <a:schemeClr val="bg1"/>
                </a:solidFill>
                <a:latin typeface="Times New Roman" pitchFamily="18" charset="0"/>
                <a:cs typeface="Lucida Sans Unicode" pitchFamily="34" charset="0"/>
              </a:defRPr>
            </a:lvl3pPr>
            <a:lvl4pPr marL="1600200" indent="-228600">
              <a:defRPr sz="2400">
                <a:solidFill>
                  <a:schemeClr val="bg1"/>
                </a:solidFill>
                <a:latin typeface="Times New Roman" pitchFamily="18" charset="0"/>
                <a:cs typeface="Lucida Sans Unicode" pitchFamily="34" charset="0"/>
              </a:defRPr>
            </a:lvl4pPr>
            <a:lvl5pPr marL="2057400" indent="-228600">
              <a:defRPr sz="2400">
                <a:solidFill>
                  <a:schemeClr val="bg1"/>
                </a:solidFill>
                <a:latin typeface="Times New Roman" pitchFamily="18" charset="0"/>
                <a:cs typeface="Lucida Sans Unicode" pitchFamily="34" charset="0"/>
              </a:defRPr>
            </a:lvl5pPr>
            <a:lvl6pPr marL="25146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6pPr>
            <a:lvl7pPr marL="29718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7pPr>
            <a:lvl8pPr marL="34290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8pPr>
            <a:lvl9pPr marL="38862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9pPr>
          </a:lstStyle>
          <a:p>
            <a:r>
              <a:rPr lang="es-ES" altLang="es-ES" sz="1200" dirty="0">
                <a:solidFill>
                  <a:schemeClr val="tx1"/>
                </a:solidFill>
              </a:rPr>
              <a:t>Capacidad</a:t>
            </a:r>
          </a:p>
        </p:txBody>
      </p:sp>
      <p:sp>
        <p:nvSpPr>
          <p:cNvPr id="10" name="TextBox 7"/>
          <p:cNvSpPr txBox="1">
            <a:spLocks noChangeArrowheads="1"/>
          </p:cNvSpPr>
          <p:nvPr/>
        </p:nvSpPr>
        <p:spPr bwMode="auto">
          <a:xfrm>
            <a:off x="7930855" y="6297317"/>
            <a:ext cx="121314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bg1"/>
                </a:solidFill>
                <a:latin typeface="Times New Roman" pitchFamily="18" charset="0"/>
                <a:cs typeface="Lucida Sans Unicode" pitchFamily="34" charset="0"/>
              </a:defRPr>
            </a:lvl1pPr>
            <a:lvl2pPr marL="742950" indent="-285750">
              <a:defRPr sz="2400">
                <a:solidFill>
                  <a:schemeClr val="bg1"/>
                </a:solidFill>
                <a:latin typeface="Times New Roman" pitchFamily="18" charset="0"/>
                <a:cs typeface="Lucida Sans Unicode" pitchFamily="34" charset="0"/>
              </a:defRPr>
            </a:lvl2pPr>
            <a:lvl3pPr marL="1143000" indent="-228600">
              <a:defRPr sz="2400">
                <a:solidFill>
                  <a:schemeClr val="bg1"/>
                </a:solidFill>
                <a:latin typeface="Times New Roman" pitchFamily="18" charset="0"/>
                <a:cs typeface="Lucida Sans Unicode" pitchFamily="34" charset="0"/>
              </a:defRPr>
            </a:lvl3pPr>
            <a:lvl4pPr marL="1600200" indent="-228600">
              <a:defRPr sz="2400">
                <a:solidFill>
                  <a:schemeClr val="bg1"/>
                </a:solidFill>
                <a:latin typeface="Times New Roman" pitchFamily="18" charset="0"/>
                <a:cs typeface="Lucida Sans Unicode" pitchFamily="34" charset="0"/>
              </a:defRPr>
            </a:lvl4pPr>
            <a:lvl5pPr marL="2057400" indent="-228600">
              <a:defRPr sz="2400">
                <a:solidFill>
                  <a:schemeClr val="bg1"/>
                </a:solidFill>
                <a:latin typeface="Times New Roman" pitchFamily="18" charset="0"/>
                <a:cs typeface="Lucida Sans Unicode" pitchFamily="34" charset="0"/>
              </a:defRPr>
            </a:lvl5pPr>
            <a:lvl6pPr marL="25146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6pPr>
            <a:lvl7pPr marL="29718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7pPr>
            <a:lvl8pPr marL="34290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8pPr>
            <a:lvl9pPr marL="38862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9pPr>
          </a:lstStyle>
          <a:p>
            <a:r>
              <a:rPr lang="es-ES" altLang="es-ES" sz="1200" dirty="0">
                <a:solidFill>
                  <a:schemeClr val="tx1"/>
                </a:solidFill>
              </a:rPr>
              <a:t>Calidad  Voz</a:t>
            </a:r>
          </a:p>
        </p:txBody>
      </p:sp>
      <p:sp>
        <p:nvSpPr>
          <p:cNvPr id="11" name="Oval 8"/>
          <p:cNvSpPr>
            <a:spLocks noChangeArrowheads="1"/>
          </p:cNvSpPr>
          <p:nvPr/>
        </p:nvSpPr>
        <p:spPr bwMode="auto">
          <a:xfrm>
            <a:off x="6629870" y="4739182"/>
            <a:ext cx="1385130" cy="1548607"/>
          </a:xfrm>
          <a:prstGeom prst="ellipse">
            <a:avLst/>
          </a:prstGeom>
          <a:solidFill>
            <a:srgbClr val="00B8FF"/>
          </a:solidFill>
          <a:ln w="9525" algn="ctr">
            <a:solidFill>
              <a:schemeClr val="tx1"/>
            </a:solidFill>
            <a:round/>
            <a:headEnd/>
            <a:tailEnd/>
          </a:ln>
        </p:spPr>
        <p:txBody>
          <a:bodyPr/>
          <a:lstStyle>
            <a:lvl1pPr>
              <a:defRPr sz="2400">
                <a:solidFill>
                  <a:schemeClr val="bg1"/>
                </a:solidFill>
                <a:latin typeface="Times New Roman" pitchFamily="18" charset="0"/>
                <a:cs typeface="Lucida Sans Unicode" pitchFamily="34" charset="0"/>
              </a:defRPr>
            </a:lvl1pPr>
            <a:lvl2pPr marL="742950" indent="-285750">
              <a:defRPr sz="2400">
                <a:solidFill>
                  <a:schemeClr val="bg1"/>
                </a:solidFill>
                <a:latin typeface="Times New Roman" pitchFamily="18" charset="0"/>
                <a:cs typeface="Lucida Sans Unicode" pitchFamily="34" charset="0"/>
              </a:defRPr>
            </a:lvl2pPr>
            <a:lvl3pPr marL="1143000" indent="-228600">
              <a:defRPr sz="2400">
                <a:solidFill>
                  <a:schemeClr val="bg1"/>
                </a:solidFill>
                <a:latin typeface="Times New Roman" pitchFamily="18" charset="0"/>
                <a:cs typeface="Lucida Sans Unicode" pitchFamily="34" charset="0"/>
              </a:defRPr>
            </a:lvl3pPr>
            <a:lvl4pPr marL="1600200" indent="-228600">
              <a:defRPr sz="2400">
                <a:solidFill>
                  <a:schemeClr val="bg1"/>
                </a:solidFill>
                <a:latin typeface="Times New Roman" pitchFamily="18" charset="0"/>
                <a:cs typeface="Lucida Sans Unicode" pitchFamily="34" charset="0"/>
              </a:defRPr>
            </a:lvl4pPr>
            <a:lvl5pPr marL="2057400" indent="-228600">
              <a:defRPr sz="2400">
                <a:solidFill>
                  <a:schemeClr val="bg1"/>
                </a:solidFill>
                <a:latin typeface="Times New Roman" pitchFamily="18" charset="0"/>
                <a:cs typeface="Lucida Sans Unicode" pitchFamily="34" charset="0"/>
              </a:defRPr>
            </a:lvl5pPr>
            <a:lvl6pPr marL="25146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6pPr>
            <a:lvl7pPr marL="29718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7pPr>
            <a:lvl8pPr marL="34290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8pPr>
            <a:lvl9pPr marL="3886200" indent="-228600" defTabSz="449263" eaLnBrk="0" fontAlgn="base" hangingPunct="0">
              <a:lnSpc>
                <a:spcPct val="95000"/>
              </a:lnSpc>
              <a:spcBef>
                <a:spcPct val="0"/>
              </a:spcBef>
              <a:spcAft>
                <a:spcPct val="0"/>
              </a:spcAft>
              <a:buClr>
                <a:srgbClr val="000000"/>
              </a:buClr>
              <a:buSzPct val="100000"/>
              <a:buFont typeface="Times New Roman" pitchFamily="18" charset="0"/>
              <a:defRPr sz="2400">
                <a:solidFill>
                  <a:schemeClr val="bg1"/>
                </a:solidFill>
                <a:latin typeface="Times New Roman" pitchFamily="18" charset="0"/>
                <a:cs typeface="Lucida Sans Unicode" pitchFamily="34" charset="0"/>
              </a:defRPr>
            </a:lvl9pPr>
          </a:lstStyle>
          <a:p>
            <a:endParaRPr lang="es-ES" altLang="es-E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6" name="Footer Placeholder 3"/>
          <p:cNvSpPr txBox="1">
            <a:spLocks/>
          </p:cNvSpPr>
          <p:nvPr/>
        </p:nvSpPr>
        <p:spPr bwMode="gray">
          <a:xfrm>
            <a:off x="3124200" y="4486939"/>
            <a:ext cx="2895600" cy="3206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290513" marR="0" lvl="0" indent="-290513" algn="l" defTabSz="914400" rtl="0" eaLnBrk="1" fontAlgn="base" latinLnBrk="0" hangingPunct="1">
              <a:lnSpc>
                <a:spcPct val="100000"/>
              </a:lnSpc>
              <a:spcBef>
                <a:spcPts val="0"/>
              </a:spcBef>
              <a:spcAft>
                <a:spcPts val="0"/>
              </a:spcAft>
              <a:buClr>
                <a:schemeClr val="bg2"/>
              </a:buClr>
              <a:buSzPct val="120000"/>
              <a:buFont typeface="Wingdings" pitchFamily="2" charset="2"/>
              <a:buChar char="§"/>
              <a:tabLst/>
              <a:defRPr/>
            </a:pPr>
            <a:r>
              <a:rPr kumimoji="0" lang="en-US" sz="1800" b="0" i="0" u="none" strike="noStrike" kern="1200" cap="none" spc="0" normalizeH="0" baseline="0" noProof="0" smtClean="0">
                <a:ln>
                  <a:noFill/>
                </a:ln>
                <a:solidFill>
                  <a:schemeClr val="tx1"/>
                </a:solidFill>
                <a:effectLst/>
                <a:uLnTx/>
                <a:uFillTx/>
                <a:latin typeface="Arial" pitchFamily="34" charset="0"/>
                <a:ea typeface="+mn-ea"/>
                <a:cs typeface="Arial" pitchFamily="34" charset="0"/>
              </a:rPr>
              <a:t>Confidential Information</a:t>
            </a:r>
            <a:endParaRPr kumimoji="0" lang="en-US" sz="1800" b="0" i="0" u="none" strike="noStrike" kern="1200" cap="none" spc="0" normalizeH="0" baseline="0" noProof="0" dirty="0">
              <a:ln>
                <a:noFill/>
              </a:ln>
              <a:solidFill>
                <a:schemeClr val="tx1"/>
              </a:solidFill>
              <a:effectLst/>
              <a:uLnTx/>
              <a:uFillTx/>
              <a:latin typeface="Arial" pitchFamily="34" charset="0"/>
              <a:ea typeface="+mn-ea"/>
              <a:cs typeface="Arial" pitchFamily="34" charset="0"/>
            </a:endParaRPr>
          </a:p>
        </p:txBody>
      </p:sp>
      <p:pic>
        <p:nvPicPr>
          <p:cNvPr id="8" name="Picture 24" descr="missing1pura"/>
          <p:cNvPicPr>
            <a:picLocks noChangeAspect="1" noChangeArrowheads="1"/>
          </p:cNvPicPr>
          <p:nvPr/>
        </p:nvPicPr>
        <p:blipFill>
          <a:blip r:embed="rId3"/>
          <a:srcRect/>
          <a:stretch>
            <a:fillRect/>
          </a:stretch>
        </p:blipFill>
        <p:spPr bwMode="auto">
          <a:xfrm>
            <a:off x="893135" y="1580860"/>
            <a:ext cx="7700482" cy="5009479"/>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9" name="Picture 4" descr="missing2pura"/>
          <p:cNvPicPr>
            <a:picLocks noChangeAspect="1" noChangeArrowheads="1"/>
          </p:cNvPicPr>
          <p:nvPr/>
        </p:nvPicPr>
        <p:blipFill>
          <a:blip r:embed="rId3"/>
          <a:srcRect/>
          <a:stretch>
            <a:fillRect/>
          </a:stretch>
        </p:blipFill>
        <p:spPr bwMode="auto">
          <a:xfrm>
            <a:off x="723007" y="1572015"/>
            <a:ext cx="7875698" cy="5021242"/>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5" name="Picture 3" descr="HOcompleted"/>
          <p:cNvPicPr>
            <a:picLocks noChangeAspect="1" noChangeArrowheads="1"/>
          </p:cNvPicPr>
          <p:nvPr/>
        </p:nvPicPr>
        <p:blipFill>
          <a:blip r:embed="rId3"/>
          <a:srcRect/>
          <a:stretch>
            <a:fillRect/>
          </a:stretch>
        </p:blipFill>
        <p:spPr bwMode="auto">
          <a:xfrm>
            <a:off x="723014" y="1592151"/>
            <a:ext cx="7886330" cy="5013622"/>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6" name="Picture 2" descr="HOnoCompleted"/>
          <p:cNvPicPr>
            <a:picLocks noChangeAspect="1" noChangeArrowheads="1"/>
          </p:cNvPicPr>
          <p:nvPr/>
        </p:nvPicPr>
        <p:blipFill>
          <a:blip r:embed="rId3"/>
          <a:srcRect/>
          <a:stretch>
            <a:fillRect/>
          </a:stretch>
        </p:blipFill>
        <p:spPr bwMode="auto">
          <a:xfrm>
            <a:off x="680483" y="1559079"/>
            <a:ext cx="7978766" cy="5022474"/>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5" name="Picture 5" descr="missing1"/>
          <p:cNvPicPr>
            <a:picLocks noChangeAspect="1" noChangeArrowheads="1"/>
          </p:cNvPicPr>
          <p:nvPr/>
        </p:nvPicPr>
        <p:blipFill>
          <a:blip r:embed="rId3"/>
          <a:srcRect/>
          <a:stretch>
            <a:fillRect/>
          </a:stretch>
        </p:blipFill>
        <p:spPr bwMode="auto">
          <a:xfrm>
            <a:off x="706662" y="1562985"/>
            <a:ext cx="7902681" cy="5039833"/>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2G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pic>
        <p:nvPicPr>
          <p:cNvPr id="6" name="Picture 4" descr="overshooting_1"/>
          <p:cNvPicPr>
            <a:picLocks noChangeAspect="1" noChangeArrowheads="1"/>
          </p:cNvPicPr>
          <p:nvPr/>
        </p:nvPicPr>
        <p:blipFill>
          <a:blip r:embed="rId3"/>
          <a:srcRect/>
          <a:stretch>
            <a:fillRect/>
          </a:stretch>
        </p:blipFill>
        <p:spPr bwMode="auto">
          <a:xfrm>
            <a:off x="2515620" y="1041991"/>
            <a:ext cx="5076173" cy="5487470"/>
          </a:xfrm>
          <a:prstGeom prst="rect">
            <a:avLst/>
          </a:prstGeom>
          <a:noFill/>
          <a:ln w="9525">
            <a:solidFill>
              <a:schemeClr val="tx1"/>
            </a:solidFill>
            <a:miter lim="800000"/>
            <a:headEnd/>
            <a:tailEnd/>
          </a:ln>
        </p:spPr>
      </p:pic>
    </p:spTree>
    <p:extLst>
      <p:ext uri="{BB962C8B-B14F-4D97-AF65-F5344CB8AC3E}">
        <p14:creationId xmlns="" xmlns:p14="http://schemas.microsoft.com/office/powerpoint/2010/main" val="25969454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Caídas</a:t>
            </a:r>
            <a:r>
              <a:rPr lang="en-US" dirty="0" smtClean="0"/>
              <a:t> 2G</a:t>
            </a:r>
          </a:p>
        </p:txBody>
      </p:sp>
      <p:sp>
        <p:nvSpPr>
          <p:cNvPr id="7" name="Pentagon 6"/>
          <p:cNvSpPr/>
          <p:nvPr/>
        </p:nvSpPr>
        <p:spPr>
          <a:xfrm>
            <a:off x="215188" y="154381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8" y="1006025"/>
            <a:ext cx="213438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1</a:t>
            </a:r>
          </a:p>
        </p:txBody>
      </p:sp>
      <p:sp>
        <p:nvSpPr>
          <p:cNvPr id="15" name="TextBox 14"/>
          <p:cNvSpPr txBox="1"/>
          <p:nvPr/>
        </p:nvSpPr>
        <p:spPr>
          <a:xfrm>
            <a:off x="4737128" y="100602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2</a:t>
            </a:r>
          </a:p>
        </p:txBody>
      </p:sp>
      <p:cxnSp>
        <p:nvCxnSpPr>
          <p:cNvPr id="17" name="Straight Connector 16"/>
          <p:cNvCxnSpPr/>
          <p:nvPr/>
        </p:nvCxnSpPr>
        <p:spPr>
          <a:xfrm>
            <a:off x="2469803" y="133699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69803" y="154400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 de </a:t>
            </a:r>
            <a:r>
              <a:rPr lang="en-US" sz="1400" dirty="0" err="1" smtClean="0"/>
              <a:t>las</a:t>
            </a:r>
            <a:r>
              <a:rPr lang="en-US" sz="1400" dirty="0" smtClean="0"/>
              <a:t> </a:t>
            </a:r>
            <a:r>
              <a:rPr lang="en-US" sz="1400" dirty="0" err="1" smtClean="0"/>
              <a:t>celdas</a:t>
            </a:r>
            <a:r>
              <a:rPr lang="en-US" sz="1400" dirty="0" smtClean="0"/>
              <a:t> de la zona</a:t>
            </a:r>
            <a:endParaRPr lang="en-US" sz="1400" dirty="0"/>
          </a:p>
        </p:txBody>
      </p:sp>
      <p:cxnSp>
        <p:nvCxnSpPr>
          <p:cNvPr id="20" name="Straight Connector 16"/>
          <p:cNvCxnSpPr/>
          <p:nvPr/>
        </p:nvCxnSpPr>
        <p:spPr>
          <a:xfrm>
            <a:off x="4737128" y="1337834"/>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16"/>
          <p:cNvCxnSpPr/>
          <p:nvPr/>
        </p:nvCxnSpPr>
        <p:spPr>
          <a:xfrm>
            <a:off x="6935477" y="133866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14"/>
          <p:cNvSpPr txBox="1"/>
          <p:nvPr/>
        </p:nvSpPr>
        <p:spPr>
          <a:xfrm>
            <a:off x="6935477" y="99541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3</a:t>
            </a:r>
          </a:p>
        </p:txBody>
      </p:sp>
      <p:sp>
        <p:nvSpPr>
          <p:cNvPr id="28" name="Pentagon 6"/>
          <p:cNvSpPr/>
          <p:nvPr/>
        </p:nvSpPr>
        <p:spPr>
          <a:xfrm>
            <a:off x="215188" y="230038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29" name="Pentagon 6"/>
          <p:cNvSpPr/>
          <p:nvPr/>
        </p:nvSpPr>
        <p:spPr>
          <a:xfrm>
            <a:off x="215188" y="306280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0" name="Pentagon 6"/>
          <p:cNvSpPr/>
          <p:nvPr/>
        </p:nvSpPr>
        <p:spPr>
          <a:xfrm>
            <a:off x="215188" y="3817217"/>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sp>
        <p:nvSpPr>
          <p:cNvPr id="32" name="Pentagon 6"/>
          <p:cNvSpPr/>
          <p:nvPr/>
        </p:nvSpPr>
        <p:spPr>
          <a:xfrm>
            <a:off x="215187" y="457426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3" name="Pentagon 6"/>
          <p:cNvSpPr/>
          <p:nvPr/>
        </p:nvSpPr>
        <p:spPr>
          <a:xfrm>
            <a:off x="215187" y="533066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4" name="TextBox 15"/>
          <p:cNvSpPr txBox="1"/>
          <p:nvPr/>
        </p:nvSpPr>
        <p:spPr>
          <a:xfrm>
            <a:off x="4737127" y="1555411"/>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Parametrización</a:t>
            </a:r>
            <a:r>
              <a:rPr lang="en-US" sz="1400" dirty="0" smtClean="0"/>
              <a:t>: </a:t>
            </a:r>
            <a:r>
              <a:rPr lang="en-US" sz="1400" dirty="0" err="1" smtClean="0"/>
              <a:t>Aumentar</a:t>
            </a:r>
            <a:r>
              <a:rPr lang="en-US" sz="1400" dirty="0" smtClean="0"/>
              <a:t> RLT (</a:t>
            </a:r>
            <a:r>
              <a:rPr lang="en-US" sz="1400" dirty="0" err="1" smtClean="0"/>
              <a:t>carreteras</a:t>
            </a:r>
            <a:r>
              <a:rPr lang="en-US" sz="1400" dirty="0" smtClean="0"/>
              <a:t>)</a:t>
            </a:r>
            <a:endParaRPr lang="en-US" sz="1400" dirty="0"/>
          </a:p>
        </p:txBody>
      </p:sp>
      <p:sp>
        <p:nvSpPr>
          <p:cNvPr id="35" name="TextBox 15"/>
          <p:cNvSpPr txBox="1"/>
          <p:nvPr/>
        </p:nvSpPr>
        <p:spPr>
          <a:xfrm>
            <a:off x="6935476" y="155541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Implementación</a:t>
            </a:r>
            <a:r>
              <a:rPr lang="en-US" sz="1400" dirty="0" smtClean="0"/>
              <a:t> de </a:t>
            </a:r>
            <a:r>
              <a:rPr lang="en-US" sz="1400" dirty="0" err="1" smtClean="0"/>
              <a:t>una</a:t>
            </a:r>
            <a:r>
              <a:rPr lang="en-US" sz="1400" dirty="0" smtClean="0"/>
              <a:t> </a:t>
            </a:r>
            <a:r>
              <a:rPr lang="en-US" sz="1400" dirty="0" err="1" smtClean="0"/>
              <a:t>nueva</a:t>
            </a:r>
            <a:r>
              <a:rPr lang="en-US" sz="1400" dirty="0" smtClean="0"/>
              <a:t> </a:t>
            </a:r>
            <a:r>
              <a:rPr lang="en-US" sz="1400" dirty="0" err="1" smtClean="0"/>
              <a:t>celda</a:t>
            </a:r>
            <a:endParaRPr lang="en-US" sz="1400" dirty="0"/>
          </a:p>
        </p:txBody>
      </p:sp>
      <p:sp>
        <p:nvSpPr>
          <p:cNvPr id="36" name="TextBox 15"/>
          <p:cNvSpPr txBox="1"/>
          <p:nvPr/>
        </p:nvSpPr>
        <p:spPr>
          <a:xfrm>
            <a:off x="2469804" y="2300384"/>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Creación</a:t>
            </a:r>
            <a:r>
              <a:rPr lang="en-US" sz="1400" dirty="0" smtClean="0"/>
              <a:t> de </a:t>
            </a:r>
            <a:r>
              <a:rPr lang="en-US" sz="1400" dirty="0" err="1" smtClean="0"/>
              <a:t>las</a:t>
            </a:r>
            <a:r>
              <a:rPr lang="en-US" sz="1400" dirty="0" smtClean="0"/>
              <a:t> </a:t>
            </a:r>
            <a:r>
              <a:rPr lang="en-US" sz="1400" dirty="0" err="1" smtClean="0"/>
              <a:t>vecinas</a:t>
            </a:r>
            <a:r>
              <a:rPr lang="en-US" sz="1400" dirty="0" smtClean="0"/>
              <a:t> </a:t>
            </a:r>
            <a:r>
              <a:rPr lang="en-US" sz="1400" dirty="0" err="1" smtClean="0"/>
              <a:t>faltantes</a:t>
            </a:r>
            <a:endParaRPr lang="en-US" sz="1400" dirty="0"/>
          </a:p>
        </p:txBody>
      </p:sp>
      <p:sp>
        <p:nvSpPr>
          <p:cNvPr id="39" name="TextBox 15"/>
          <p:cNvSpPr txBox="1"/>
          <p:nvPr/>
        </p:nvSpPr>
        <p:spPr>
          <a:xfrm>
            <a:off x="2469804" y="306280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Asignación</a:t>
            </a:r>
            <a:r>
              <a:rPr lang="en-US" sz="1400" dirty="0" smtClean="0"/>
              <a:t> de </a:t>
            </a:r>
            <a:r>
              <a:rPr lang="en-US" sz="1400" dirty="0" err="1" smtClean="0"/>
              <a:t>nuevas</a:t>
            </a:r>
            <a:r>
              <a:rPr lang="en-US" sz="1400" dirty="0" smtClean="0"/>
              <a:t> </a:t>
            </a:r>
            <a:r>
              <a:rPr lang="en-US" sz="1400" dirty="0" err="1" smtClean="0"/>
              <a:t>frecuencias</a:t>
            </a:r>
            <a:endParaRPr lang="en-US" sz="1400" dirty="0"/>
          </a:p>
        </p:txBody>
      </p:sp>
      <p:sp>
        <p:nvSpPr>
          <p:cNvPr id="40" name="TextBox 15"/>
          <p:cNvSpPr txBox="1"/>
          <p:nvPr/>
        </p:nvSpPr>
        <p:spPr>
          <a:xfrm>
            <a:off x="4737128" y="307420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posibles</a:t>
            </a:r>
            <a:r>
              <a:rPr lang="en-US" sz="1400" dirty="0" smtClean="0"/>
              <a:t> </a:t>
            </a:r>
            <a:r>
              <a:rPr lang="en-US" sz="1400" dirty="0" err="1" smtClean="0"/>
              <a:t>sobre</a:t>
            </a:r>
            <a:r>
              <a:rPr lang="en-US" sz="1400" dirty="0" smtClean="0"/>
              <a:t> </a:t>
            </a:r>
            <a:r>
              <a:rPr lang="en-US" sz="1400" dirty="0" err="1" smtClean="0"/>
              <a:t>alcances</a:t>
            </a:r>
            <a:endParaRPr lang="en-US" sz="1400" dirty="0"/>
          </a:p>
        </p:txBody>
      </p:sp>
      <p:sp>
        <p:nvSpPr>
          <p:cNvPr id="41" name="TextBox 15"/>
          <p:cNvSpPr txBox="1"/>
          <p:nvPr/>
        </p:nvSpPr>
        <p:spPr>
          <a:xfrm>
            <a:off x="6935477" y="307420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smtClean="0"/>
              <a:t>Analizar posibles interferencias externas</a:t>
            </a:r>
            <a:endParaRPr lang="en-US" sz="1400" dirty="0"/>
          </a:p>
        </p:txBody>
      </p:sp>
      <p:sp>
        <p:nvSpPr>
          <p:cNvPr id="42" name="TextBox 15"/>
          <p:cNvSpPr txBox="1"/>
          <p:nvPr/>
        </p:nvSpPr>
        <p:spPr>
          <a:xfrm>
            <a:off x="2458878" y="3817217"/>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a:t>
            </a:r>
            <a:endParaRPr lang="en-US" sz="1400" dirty="0"/>
          </a:p>
        </p:txBody>
      </p:sp>
      <p:sp>
        <p:nvSpPr>
          <p:cNvPr id="43" name="TextBox 15"/>
          <p:cNvSpPr txBox="1"/>
          <p:nvPr/>
        </p:nvSpPr>
        <p:spPr>
          <a:xfrm>
            <a:off x="4726202" y="382862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Atenuación</a:t>
            </a:r>
            <a:r>
              <a:rPr lang="en-US" sz="1400" dirty="0" smtClean="0"/>
              <a:t> de los </a:t>
            </a:r>
            <a:r>
              <a:rPr lang="en-US" sz="1400" dirty="0" err="1" smtClean="0"/>
              <a:t>valores</a:t>
            </a:r>
            <a:r>
              <a:rPr lang="en-US" sz="1400" dirty="0" smtClean="0"/>
              <a:t> de </a:t>
            </a:r>
            <a:r>
              <a:rPr lang="en-US" sz="1400" dirty="0" err="1" smtClean="0"/>
              <a:t>potencia</a:t>
            </a:r>
            <a:endParaRPr lang="en-US" sz="1400" dirty="0"/>
          </a:p>
        </p:txBody>
      </p:sp>
      <p:sp>
        <p:nvSpPr>
          <p:cNvPr id="45" name="TextBox 15"/>
          <p:cNvSpPr txBox="1"/>
          <p:nvPr/>
        </p:nvSpPr>
        <p:spPr>
          <a:xfrm>
            <a:off x="4726200" y="2300384"/>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Optimización</a:t>
            </a:r>
            <a:r>
              <a:rPr lang="en-US" sz="1400" dirty="0" smtClean="0"/>
              <a:t> de </a:t>
            </a:r>
            <a:r>
              <a:rPr lang="en-US" sz="1400" dirty="0" err="1" smtClean="0"/>
              <a:t>listas</a:t>
            </a:r>
            <a:r>
              <a:rPr lang="en-US" sz="1400" dirty="0" smtClean="0"/>
              <a:t> y </a:t>
            </a:r>
            <a:r>
              <a:rPr lang="en-US" sz="1400" dirty="0" err="1" smtClean="0"/>
              <a:t>parametrización</a:t>
            </a:r>
            <a:r>
              <a:rPr lang="en-US" sz="1400" dirty="0" smtClean="0"/>
              <a:t> de </a:t>
            </a:r>
            <a:r>
              <a:rPr lang="en-US" sz="1400" dirty="0" err="1" smtClean="0"/>
              <a:t>las</a:t>
            </a:r>
            <a:r>
              <a:rPr lang="en-US" sz="1400" dirty="0" smtClean="0"/>
              <a:t> </a:t>
            </a:r>
            <a:r>
              <a:rPr lang="en-US" sz="1400" dirty="0" err="1" smtClean="0"/>
              <a:t>colindancias</a:t>
            </a:r>
            <a:endParaRPr lang="en-US" sz="1400" dirty="0"/>
          </a:p>
        </p:txBody>
      </p:sp>
      <p:sp>
        <p:nvSpPr>
          <p:cNvPr id="47" name="TextBox 15"/>
          <p:cNvSpPr txBox="1"/>
          <p:nvPr/>
        </p:nvSpPr>
        <p:spPr>
          <a:xfrm>
            <a:off x="6935477" y="2300383"/>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Evaluar</a:t>
            </a:r>
            <a:r>
              <a:rPr lang="en-US" sz="1400" dirty="0" smtClean="0"/>
              <a:t> </a:t>
            </a:r>
            <a:r>
              <a:rPr lang="en-US" sz="1400" dirty="0" err="1" smtClean="0"/>
              <a:t>congestión</a:t>
            </a:r>
            <a:r>
              <a:rPr lang="en-US" sz="1400" dirty="0" smtClean="0"/>
              <a:t> de </a:t>
            </a:r>
            <a:r>
              <a:rPr lang="en-US" sz="1400" dirty="0" err="1" smtClean="0"/>
              <a:t>las</a:t>
            </a:r>
            <a:r>
              <a:rPr lang="en-US" sz="1400" dirty="0" smtClean="0"/>
              <a:t> </a:t>
            </a:r>
            <a:r>
              <a:rPr lang="en-US" sz="1400" dirty="0" err="1" smtClean="0"/>
              <a:t>celdas</a:t>
            </a:r>
            <a:r>
              <a:rPr lang="en-US" sz="1400" dirty="0" smtClean="0"/>
              <a:t> </a:t>
            </a:r>
            <a:r>
              <a:rPr lang="en-US" sz="1400" dirty="0" err="1" smtClean="0"/>
              <a:t>vecinas</a:t>
            </a:r>
            <a:endParaRPr lang="en-US" sz="1400" dirty="0"/>
          </a:p>
        </p:txBody>
      </p:sp>
      <p:sp>
        <p:nvSpPr>
          <p:cNvPr id="48" name="TextBox 15"/>
          <p:cNvSpPr txBox="1"/>
          <p:nvPr/>
        </p:nvSpPr>
        <p:spPr>
          <a:xfrm>
            <a:off x="2469803" y="45856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smtClean="0"/>
              <a:t>Revisar parámetros de celda</a:t>
            </a:r>
            <a:endParaRPr lang="en-US" sz="1400" dirty="0"/>
          </a:p>
        </p:txBody>
      </p:sp>
      <p:sp>
        <p:nvSpPr>
          <p:cNvPr id="49" name="TextBox 15"/>
          <p:cNvSpPr txBox="1"/>
          <p:nvPr/>
        </p:nvSpPr>
        <p:spPr>
          <a:xfrm>
            <a:off x="4737127" y="4597069"/>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Ajuste</a:t>
            </a:r>
            <a:r>
              <a:rPr lang="en-US" sz="1400" dirty="0" smtClean="0"/>
              <a:t> </a:t>
            </a:r>
            <a:r>
              <a:rPr lang="en-US" sz="1400" dirty="0" err="1" smtClean="0"/>
              <a:t>fino</a:t>
            </a:r>
            <a:r>
              <a:rPr lang="en-US" sz="1400" dirty="0" smtClean="0"/>
              <a:t> de </a:t>
            </a:r>
            <a:r>
              <a:rPr lang="en-US" sz="1400" dirty="0" err="1" smtClean="0"/>
              <a:t>parámetros</a:t>
            </a:r>
            <a:endParaRPr lang="en-US" sz="1400" dirty="0"/>
          </a:p>
        </p:txBody>
      </p:sp>
      <p:sp>
        <p:nvSpPr>
          <p:cNvPr id="51" name="TextBox 15"/>
          <p:cNvSpPr txBox="1"/>
          <p:nvPr/>
        </p:nvSpPr>
        <p:spPr>
          <a:xfrm>
            <a:off x="2469803" y="533066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a:t>
            </a:r>
            <a:r>
              <a:rPr lang="en-US" sz="1400" dirty="0" err="1" smtClean="0"/>
              <a:t>Transmisión</a:t>
            </a:r>
            <a:endParaRPr lang="en-US" sz="1400" dirty="0"/>
          </a:p>
        </p:txBody>
      </p:sp>
      <p:sp>
        <p:nvSpPr>
          <p:cNvPr id="52" name="TextBox 15"/>
          <p:cNvSpPr txBox="1"/>
          <p:nvPr/>
        </p:nvSpPr>
        <p:spPr>
          <a:xfrm>
            <a:off x="4737127"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HW</a:t>
            </a:r>
            <a:endParaRPr lang="en-US" sz="1400" dirty="0"/>
          </a:p>
        </p:txBody>
      </p:sp>
      <p:sp>
        <p:nvSpPr>
          <p:cNvPr id="53" name="TextBox 15"/>
          <p:cNvSpPr txBox="1"/>
          <p:nvPr/>
        </p:nvSpPr>
        <p:spPr>
          <a:xfrm>
            <a:off x="6935476"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Indisponibilidad</a:t>
            </a:r>
            <a:r>
              <a:rPr lang="en-US" sz="1400" dirty="0" smtClean="0"/>
              <a:t> / </a:t>
            </a:r>
            <a:r>
              <a:rPr lang="en-US" sz="1400" dirty="0" err="1" smtClean="0"/>
              <a:t>Alarmas</a:t>
            </a:r>
            <a:endParaRPr lang="en-US" sz="1400" dirty="0"/>
          </a:p>
        </p:txBody>
      </p:sp>
    </p:spTree>
    <p:extLst>
      <p:ext uri="{BB962C8B-B14F-4D97-AF65-F5344CB8AC3E}">
        <p14:creationId xmlns="" xmlns:p14="http://schemas.microsoft.com/office/powerpoint/2010/main" val="2142095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ox(i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box(in)">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ppt_x"/>
                                          </p:val>
                                        </p:tav>
                                        <p:tav tm="100000">
                                          <p:val>
                                            <p:strVal val="#ppt_x"/>
                                          </p:val>
                                        </p:tav>
                                      </p:tavLst>
                                    </p:anim>
                                    <p:anim calcmode="lin" valueType="num">
                                      <p:cBhvr additive="base">
                                        <p:cTn id="2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box(in)">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ox(in)">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4" presetClass="entr" presetSubtype="16"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box(in)">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box(in)">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box(in)">
                                      <p:cBhvr>
                                        <p:cTn id="60" dur="500"/>
                                        <p:tgtEl>
                                          <p:spTgt spid="40"/>
                                        </p:tgtEl>
                                      </p:cBhvr>
                                    </p:animEffect>
                                  </p:childTnLst>
                                </p:cTn>
                              </p:par>
                            </p:childTnLst>
                          </p:cTn>
                        </p:par>
                      </p:childTnLst>
                    </p:cTn>
                  </p:par>
                  <p:par>
                    <p:cTn id="61" fill="hold">
                      <p:stCondLst>
                        <p:cond delay="indefinite"/>
                      </p:stCondLst>
                      <p:childTnLst>
                        <p:par>
                          <p:cTn id="62" fill="hold">
                            <p:stCondLst>
                              <p:cond delay="0"/>
                            </p:stCondLst>
                            <p:childTnLst>
                              <p:par>
                                <p:cTn id="63" presetID="4" presetClass="entr" presetSubtype="16" fill="hold" grpId="0" nodeType="click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box(in)">
                                      <p:cBhvr>
                                        <p:cTn id="65" dur="500"/>
                                        <p:tgtEl>
                                          <p:spTgt spid="41"/>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ppt_x"/>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box(in)">
                                      <p:cBhvr>
                                        <p:cTn id="76" dur="500"/>
                                        <p:tgtEl>
                                          <p:spTgt spid="42"/>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box(in)">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 calcmode="lin" valueType="num">
                                      <p:cBhvr additive="base">
                                        <p:cTn id="86" dur="500" fill="hold"/>
                                        <p:tgtEl>
                                          <p:spTgt spid="32"/>
                                        </p:tgtEl>
                                        <p:attrNameLst>
                                          <p:attrName>ppt_x</p:attrName>
                                        </p:attrNameLst>
                                      </p:cBhvr>
                                      <p:tavLst>
                                        <p:tav tm="0">
                                          <p:val>
                                            <p:strVal val="#ppt_x"/>
                                          </p:val>
                                        </p:tav>
                                        <p:tav tm="100000">
                                          <p:val>
                                            <p:strVal val="#ppt_x"/>
                                          </p:val>
                                        </p:tav>
                                      </p:tavLst>
                                    </p:anim>
                                    <p:anim calcmode="lin" valueType="num">
                                      <p:cBhvr additive="base">
                                        <p:cTn id="8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48"/>
                                        </p:tgtEl>
                                        <p:attrNameLst>
                                          <p:attrName>style.visibility</p:attrName>
                                        </p:attrNameLst>
                                      </p:cBhvr>
                                      <p:to>
                                        <p:strVal val="visible"/>
                                      </p:to>
                                    </p:set>
                                    <p:animEffect transition="in" filter="box(in)">
                                      <p:cBhvr>
                                        <p:cTn id="92" dur="500"/>
                                        <p:tgtEl>
                                          <p:spTgt spid="48"/>
                                        </p:tgtEl>
                                      </p:cBhvr>
                                    </p:animEffect>
                                  </p:childTnLst>
                                </p:cTn>
                              </p:par>
                            </p:childTnLst>
                          </p:cTn>
                        </p:par>
                      </p:childTnLst>
                    </p:cTn>
                  </p:par>
                  <p:par>
                    <p:cTn id="93" fill="hold">
                      <p:stCondLst>
                        <p:cond delay="indefinite"/>
                      </p:stCondLst>
                      <p:childTnLst>
                        <p:par>
                          <p:cTn id="94" fill="hold">
                            <p:stCondLst>
                              <p:cond delay="0"/>
                            </p:stCondLst>
                            <p:childTnLst>
                              <p:par>
                                <p:cTn id="95" presetID="4" presetClass="entr" presetSubtype="16" fill="hold" grpId="0" nodeType="clickEffect">
                                  <p:stCondLst>
                                    <p:cond delay="0"/>
                                  </p:stCondLst>
                                  <p:childTnLst>
                                    <p:set>
                                      <p:cBhvr>
                                        <p:cTn id="96" dur="1" fill="hold">
                                          <p:stCondLst>
                                            <p:cond delay="0"/>
                                          </p:stCondLst>
                                        </p:cTn>
                                        <p:tgtEl>
                                          <p:spTgt spid="49"/>
                                        </p:tgtEl>
                                        <p:attrNameLst>
                                          <p:attrName>style.visibility</p:attrName>
                                        </p:attrNameLst>
                                      </p:cBhvr>
                                      <p:to>
                                        <p:strVal val="visible"/>
                                      </p:to>
                                    </p:set>
                                    <p:animEffect transition="in" filter="box(in)">
                                      <p:cBhvr>
                                        <p:cTn id="97" dur="500"/>
                                        <p:tgtEl>
                                          <p:spTgt spid="49"/>
                                        </p:tgtEl>
                                      </p:cBhvr>
                                    </p:animEffect>
                                  </p:childTnLst>
                                </p:cTn>
                              </p:par>
                            </p:childTnLst>
                          </p:cTn>
                        </p:par>
                      </p:childTnLst>
                    </p:cTn>
                  </p:par>
                  <p:par>
                    <p:cTn id="98" fill="hold">
                      <p:stCondLst>
                        <p:cond delay="indefinite"/>
                      </p:stCondLst>
                      <p:childTnLst>
                        <p:par>
                          <p:cTn id="99" fill="hold">
                            <p:stCondLst>
                              <p:cond delay="0"/>
                            </p:stCondLst>
                            <p:childTnLst>
                              <p:par>
                                <p:cTn id="100" presetID="2" presetClass="entr" presetSubtype="4" fill="hold" grpId="0" nodeType="clickEffect">
                                  <p:stCondLst>
                                    <p:cond delay="0"/>
                                  </p:stCondLst>
                                  <p:childTnLst>
                                    <p:set>
                                      <p:cBhvr>
                                        <p:cTn id="101" dur="1" fill="hold">
                                          <p:stCondLst>
                                            <p:cond delay="0"/>
                                          </p:stCondLst>
                                        </p:cTn>
                                        <p:tgtEl>
                                          <p:spTgt spid="33"/>
                                        </p:tgtEl>
                                        <p:attrNameLst>
                                          <p:attrName>style.visibility</p:attrName>
                                        </p:attrNameLst>
                                      </p:cBhvr>
                                      <p:to>
                                        <p:strVal val="visible"/>
                                      </p:to>
                                    </p:set>
                                    <p:anim calcmode="lin" valueType="num">
                                      <p:cBhvr additive="base">
                                        <p:cTn id="102" dur="500" fill="hold"/>
                                        <p:tgtEl>
                                          <p:spTgt spid="33"/>
                                        </p:tgtEl>
                                        <p:attrNameLst>
                                          <p:attrName>ppt_x</p:attrName>
                                        </p:attrNameLst>
                                      </p:cBhvr>
                                      <p:tavLst>
                                        <p:tav tm="0">
                                          <p:val>
                                            <p:strVal val="#ppt_x"/>
                                          </p:val>
                                        </p:tav>
                                        <p:tav tm="100000">
                                          <p:val>
                                            <p:strVal val="#ppt_x"/>
                                          </p:val>
                                        </p:tav>
                                      </p:tavLst>
                                    </p:anim>
                                    <p:anim calcmode="lin" valueType="num">
                                      <p:cBhvr additive="base">
                                        <p:cTn id="10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box(in)">
                                      <p:cBhvr>
                                        <p:cTn id="108" dur="500"/>
                                        <p:tgtEl>
                                          <p:spTgt spid="51"/>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grpId="0" nodeType="click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box(in)">
                                      <p:cBhvr>
                                        <p:cTn id="113" dur="500"/>
                                        <p:tgtEl>
                                          <p:spTgt spid="52"/>
                                        </p:tgtEl>
                                      </p:cBhvr>
                                    </p:animEffect>
                                  </p:childTnLst>
                                </p:cTn>
                              </p:par>
                            </p:childTnLst>
                          </p:cTn>
                        </p:par>
                      </p:childTnLst>
                    </p:cTn>
                  </p:par>
                  <p:par>
                    <p:cTn id="114" fill="hold">
                      <p:stCondLst>
                        <p:cond delay="indefinite"/>
                      </p:stCondLst>
                      <p:childTnLst>
                        <p:par>
                          <p:cTn id="115" fill="hold">
                            <p:stCondLst>
                              <p:cond delay="0"/>
                            </p:stCondLst>
                            <p:childTnLst>
                              <p:par>
                                <p:cTn id="116" presetID="4" presetClass="entr" presetSubtype="16" fill="hold" grpId="0" nodeType="clickEffect">
                                  <p:stCondLst>
                                    <p:cond delay="0"/>
                                  </p:stCondLst>
                                  <p:childTnLst>
                                    <p:set>
                                      <p:cBhvr>
                                        <p:cTn id="117" dur="1" fill="hold">
                                          <p:stCondLst>
                                            <p:cond delay="0"/>
                                          </p:stCondLst>
                                        </p:cTn>
                                        <p:tgtEl>
                                          <p:spTgt spid="53"/>
                                        </p:tgtEl>
                                        <p:attrNameLst>
                                          <p:attrName>style.visibility</p:attrName>
                                        </p:attrNameLst>
                                      </p:cBhvr>
                                      <p:to>
                                        <p:strVal val="visible"/>
                                      </p:to>
                                    </p:set>
                                    <p:animEffect transition="in" filter="box(in)">
                                      <p:cBhvr>
                                        <p:cTn id="11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4" grpId="0"/>
      <p:bldP spid="35" grpId="0"/>
      <p:bldP spid="36" grpId="0"/>
      <p:bldP spid="39" grpId="0"/>
      <p:bldP spid="40" grpId="0"/>
      <p:bldP spid="41" grpId="0"/>
      <p:bldP spid="42" grpId="0"/>
      <p:bldP spid="43" grpId="0"/>
      <p:bldP spid="45" grpId="0"/>
      <p:bldP spid="47" grpId="0"/>
      <p:bldP spid="48" grpId="0"/>
      <p:bldP spid="49" grpId="0"/>
      <p:bldP spid="51" grpId="0"/>
      <p:bldP spid="52" grpId="0"/>
      <p:bldP spid="5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AutoShape 99"/>
          <p:cNvSpPr>
            <a:spLocks noChangeArrowheads="1"/>
          </p:cNvSpPr>
          <p:nvPr/>
        </p:nvSpPr>
        <p:spPr bwMode="auto">
          <a:xfrm>
            <a:off x="159489" y="2041451"/>
            <a:ext cx="2700670" cy="1573619"/>
          </a:xfrm>
          <a:prstGeom prst="roundRect">
            <a:avLst>
              <a:gd name="adj" fmla="val 16667"/>
            </a:avLst>
          </a:prstGeom>
          <a:solidFill>
            <a:schemeClr val="accent5">
              <a:lumMod val="40000"/>
              <a:lumOff val="60000"/>
            </a:schemeClr>
          </a:solidFill>
          <a:ln w="25400" algn="ctr">
            <a:noFill/>
            <a:round/>
            <a:headEnd/>
            <a:tailEnd/>
          </a:ln>
          <a:effectLst/>
        </p:spPr>
        <p:txBody>
          <a:bodyPr wrap="none" lIns="90488" tIns="44450" rIns="90488" bIns="44450" anchor="ctr"/>
          <a:lstStyle/>
          <a:p>
            <a:endParaRPr lang="es-ES"/>
          </a:p>
        </p:txBody>
      </p:sp>
      <p:sp>
        <p:nvSpPr>
          <p:cNvPr id="2" name="Title 1"/>
          <p:cNvSpPr>
            <a:spLocks noGrp="1"/>
          </p:cNvSpPr>
          <p:nvPr>
            <p:ph type="title"/>
          </p:nvPr>
        </p:nvSpPr>
        <p:spPr>
          <a:xfrm>
            <a:off x="2160000" y="180000"/>
            <a:ext cx="3071219" cy="492443"/>
          </a:xfrm>
        </p:spPr>
        <p:txBody>
          <a:bodyPr/>
          <a:lstStyle/>
          <a:p>
            <a:r>
              <a:rPr lang="en-US" dirty="0" err="1" smtClean="0"/>
              <a:t>Bloqueos</a:t>
            </a:r>
            <a:r>
              <a:rPr lang="en-US" dirty="0" smtClean="0"/>
              <a:t> 3G</a:t>
            </a:r>
            <a:endParaRPr lang="en-US" dirty="0"/>
          </a:p>
        </p:txBody>
      </p:sp>
      <p:sp>
        <p:nvSpPr>
          <p:cNvPr id="6" name="Text Placeholder 2"/>
          <p:cNvSpPr>
            <a:spLocks noGrp="1"/>
          </p:cNvSpPr>
          <p:nvPr>
            <p:ph type="body" sz="quarter" idx="10"/>
          </p:nvPr>
        </p:nvSpPr>
        <p:spPr bwMode="gray">
          <a:xfrm>
            <a:off x="504000" y="812679"/>
            <a:ext cx="2909051" cy="553998"/>
          </a:xfrm>
        </p:spPr>
        <p:txBody>
          <a:bodyPr wrap="square">
            <a:spAutoFit/>
          </a:bodyPr>
          <a:lstStyle/>
          <a:p>
            <a:pPr marL="0" indent="0">
              <a:buNone/>
            </a:pPr>
            <a:r>
              <a:rPr lang="es-ES" b="1" dirty="0" smtClean="0"/>
              <a:t>Proceso de análisis de fallos de establecimiento</a:t>
            </a:r>
          </a:p>
        </p:txBody>
      </p:sp>
      <p:sp>
        <p:nvSpPr>
          <p:cNvPr id="7" name="AutoShape 102"/>
          <p:cNvSpPr>
            <a:spLocks noChangeArrowheads="1"/>
          </p:cNvSpPr>
          <p:nvPr/>
        </p:nvSpPr>
        <p:spPr bwMode="auto">
          <a:xfrm>
            <a:off x="2966483" y="5082363"/>
            <a:ext cx="3742661" cy="1620062"/>
          </a:xfrm>
          <a:prstGeom prst="roundRect">
            <a:avLst>
              <a:gd name="adj" fmla="val 16667"/>
            </a:avLst>
          </a:prstGeom>
          <a:solidFill>
            <a:srgbClr val="C0C0C0"/>
          </a:solidFill>
          <a:ln w="25400" algn="ctr">
            <a:noFill/>
            <a:round/>
            <a:headEnd/>
            <a:tailEnd/>
          </a:ln>
          <a:effectLst/>
        </p:spPr>
        <p:txBody>
          <a:bodyPr wrap="none" lIns="90488" tIns="44450" rIns="90488" bIns="44450" anchor="ctr"/>
          <a:lstStyle/>
          <a:p>
            <a:endParaRPr lang="es-ES"/>
          </a:p>
        </p:txBody>
      </p:sp>
      <p:sp>
        <p:nvSpPr>
          <p:cNvPr id="8" name="AutoShape 101"/>
          <p:cNvSpPr>
            <a:spLocks noChangeArrowheads="1"/>
          </p:cNvSpPr>
          <p:nvPr/>
        </p:nvSpPr>
        <p:spPr bwMode="auto">
          <a:xfrm>
            <a:off x="148857" y="3870251"/>
            <a:ext cx="2679404" cy="1158949"/>
          </a:xfrm>
          <a:prstGeom prst="roundRect">
            <a:avLst>
              <a:gd name="adj" fmla="val 16667"/>
            </a:avLst>
          </a:prstGeom>
          <a:solidFill>
            <a:srgbClr val="CCFFFF"/>
          </a:solidFill>
          <a:ln w="25400" algn="ctr">
            <a:noFill/>
            <a:round/>
            <a:headEnd/>
            <a:tailEnd/>
          </a:ln>
          <a:effectLst/>
        </p:spPr>
        <p:txBody>
          <a:bodyPr wrap="none" lIns="90488" tIns="44450" rIns="90488" bIns="44450" anchor="ctr"/>
          <a:lstStyle/>
          <a:p>
            <a:endParaRPr lang="es-ES"/>
          </a:p>
        </p:txBody>
      </p:sp>
      <p:sp>
        <p:nvSpPr>
          <p:cNvPr id="10" name="AutoShape 99"/>
          <p:cNvSpPr>
            <a:spLocks noChangeArrowheads="1"/>
          </p:cNvSpPr>
          <p:nvPr/>
        </p:nvSpPr>
        <p:spPr bwMode="auto">
          <a:xfrm>
            <a:off x="5666267" y="2488019"/>
            <a:ext cx="3477733" cy="2254102"/>
          </a:xfrm>
          <a:prstGeom prst="roundRect">
            <a:avLst>
              <a:gd name="adj" fmla="val 16667"/>
            </a:avLst>
          </a:prstGeom>
          <a:solidFill>
            <a:srgbClr val="CCFF99"/>
          </a:solidFill>
          <a:ln w="25400" algn="ctr">
            <a:noFill/>
            <a:round/>
            <a:headEnd/>
            <a:tailEnd/>
          </a:ln>
          <a:effectLst/>
        </p:spPr>
        <p:txBody>
          <a:bodyPr wrap="none" lIns="90488" tIns="44450" rIns="90488" bIns="44450" anchor="ctr"/>
          <a:lstStyle/>
          <a:p>
            <a:endParaRPr lang="es-ES"/>
          </a:p>
        </p:txBody>
      </p:sp>
      <p:sp>
        <p:nvSpPr>
          <p:cNvPr id="12" name="AutoShape 98"/>
          <p:cNvSpPr>
            <a:spLocks noChangeArrowheads="1"/>
          </p:cNvSpPr>
          <p:nvPr/>
        </p:nvSpPr>
        <p:spPr bwMode="auto">
          <a:xfrm>
            <a:off x="3274829" y="658813"/>
            <a:ext cx="5869172" cy="1590675"/>
          </a:xfrm>
          <a:prstGeom prst="roundRect">
            <a:avLst>
              <a:gd name="adj" fmla="val 16667"/>
            </a:avLst>
          </a:prstGeom>
          <a:solidFill>
            <a:srgbClr val="FFFF99"/>
          </a:solidFill>
          <a:ln w="25400" algn="ctr">
            <a:noFill/>
            <a:round/>
            <a:headEnd/>
            <a:tailEnd/>
          </a:ln>
          <a:effectLst/>
        </p:spPr>
        <p:txBody>
          <a:bodyPr wrap="none" lIns="90488" tIns="44450" rIns="90488" bIns="44450" anchor="ctr"/>
          <a:lstStyle/>
          <a:p>
            <a:endParaRPr lang="es-ES"/>
          </a:p>
        </p:txBody>
      </p:sp>
      <p:sp>
        <p:nvSpPr>
          <p:cNvPr id="15" name="AutoShape 5"/>
          <p:cNvSpPr>
            <a:spLocks noChangeArrowheads="1"/>
          </p:cNvSpPr>
          <p:nvPr/>
        </p:nvSpPr>
        <p:spPr bwMode="auto">
          <a:xfrm>
            <a:off x="3438213" y="733905"/>
            <a:ext cx="1505910" cy="657225"/>
          </a:xfrm>
          <a:prstGeom prst="flowChartDecision">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000" b="0" dirty="0" smtClean="0">
                <a:ea typeface="Gulim" pitchFamily="34" charset="-127"/>
              </a:rPr>
              <a:t>   RSCP &gt;</a:t>
            </a:r>
          </a:p>
          <a:p>
            <a:pPr defTabSz="762000">
              <a:spcBef>
                <a:spcPct val="0"/>
              </a:spcBef>
              <a:buClrTx/>
            </a:pPr>
            <a:r>
              <a:rPr lang="en-US" altLang="ko-KR" sz="1000" b="0" dirty="0" smtClean="0">
                <a:ea typeface="Gulim" pitchFamily="34" charset="-127"/>
              </a:rPr>
              <a:t>  </a:t>
            </a:r>
            <a:r>
              <a:rPr lang="en-US" altLang="ko-KR" sz="1000" b="0" dirty="0">
                <a:ea typeface="Gulim" pitchFamily="34" charset="-127"/>
              </a:rPr>
              <a:t>-102dBm</a:t>
            </a:r>
          </a:p>
        </p:txBody>
      </p:sp>
      <p:sp>
        <p:nvSpPr>
          <p:cNvPr id="16" name="AutoShape 6"/>
          <p:cNvSpPr>
            <a:spLocks noChangeArrowheads="1"/>
          </p:cNvSpPr>
          <p:nvPr/>
        </p:nvSpPr>
        <p:spPr bwMode="auto">
          <a:xfrm>
            <a:off x="3479968" y="1602896"/>
            <a:ext cx="1421624" cy="615950"/>
          </a:xfrm>
          <a:prstGeom prst="flowChartDecision">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000" b="0" dirty="0" smtClean="0">
                <a:ea typeface="Gulim" pitchFamily="34" charset="-127"/>
              </a:rPr>
              <a:t>   </a:t>
            </a:r>
            <a:r>
              <a:rPr lang="en-US" altLang="ko-KR" sz="1000" b="0" dirty="0" err="1" smtClean="0">
                <a:ea typeface="Gulim" pitchFamily="34" charset="-127"/>
              </a:rPr>
              <a:t>Ec</a:t>
            </a:r>
            <a:r>
              <a:rPr lang="en-US" altLang="ko-KR" sz="1000" b="0" dirty="0" smtClean="0">
                <a:ea typeface="Gulim" pitchFamily="34" charset="-127"/>
              </a:rPr>
              <a:t>/No </a:t>
            </a:r>
            <a:r>
              <a:rPr lang="en-US" altLang="ko-KR" sz="1000" b="0" dirty="0">
                <a:ea typeface="Gulim" pitchFamily="34" charset="-127"/>
              </a:rPr>
              <a:t>&gt; </a:t>
            </a:r>
            <a:endParaRPr lang="en-US" altLang="ko-KR" sz="1000" b="0" dirty="0" smtClean="0">
              <a:ea typeface="Gulim" pitchFamily="34" charset="-127"/>
            </a:endParaRPr>
          </a:p>
          <a:p>
            <a:pPr defTabSz="762000">
              <a:spcBef>
                <a:spcPct val="0"/>
              </a:spcBef>
              <a:buClrTx/>
            </a:pPr>
            <a:r>
              <a:rPr lang="en-US" altLang="ko-KR" sz="1000" b="0" dirty="0" smtClean="0">
                <a:ea typeface="Gulim" pitchFamily="34" charset="-127"/>
              </a:rPr>
              <a:t>   -</a:t>
            </a:r>
            <a:r>
              <a:rPr lang="en-US" altLang="ko-KR" sz="1000" b="0" dirty="0">
                <a:ea typeface="Gulim" pitchFamily="34" charset="-127"/>
              </a:rPr>
              <a:t>12dB</a:t>
            </a:r>
          </a:p>
        </p:txBody>
      </p:sp>
      <p:sp>
        <p:nvSpPr>
          <p:cNvPr id="17" name="AutoShape 7"/>
          <p:cNvSpPr>
            <a:spLocks noChangeArrowheads="1"/>
          </p:cNvSpPr>
          <p:nvPr/>
        </p:nvSpPr>
        <p:spPr bwMode="auto">
          <a:xfrm>
            <a:off x="6853442" y="728995"/>
            <a:ext cx="1741487" cy="307975"/>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a:ea typeface="Gulim" pitchFamily="34" charset="-127"/>
              </a:rPr>
              <a:t>Coverage Optimization</a:t>
            </a:r>
          </a:p>
        </p:txBody>
      </p:sp>
      <p:sp>
        <p:nvSpPr>
          <p:cNvPr id="18" name="AutoShape 8"/>
          <p:cNvSpPr>
            <a:spLocks noChangeArrowheads="1"/>
          </p:cNvSpPr>
          <p:nvPr/>
        </p:nvSpPr>
        <p:spPr bwMode="auto">
          <a:xfrm>
            <a:off x="6823097" y="1302710"/>
            <a:ext cx="1725464" cy="271463"/>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dirty="0">
                <a:ea typeface="Gulim" pitchFamily="34" charset="-127"/>
              </a:rPr>
              <a:t>Dominance Optimization</a:t>
            </a:r>
          </a:p>
        </p:txBody>
      </p:sp>
      <p:sp>
        <p:nvSpPr>
          <p:cNvPr id="19" name="AutoShape 9"/>
          <p:cNvSpPr>
            <a:spLocks noChangeArrowheads="1"/>
          </p:cNvSpPr>
          <p:nvPr/>
        </p:nvSpPr>
        <p:spPr bwMode="auto">
          <a:xfrm>
            <a:off x="3476846" y="2449992"/>
            <a:ext cx="1446028" cy="546100"/>
          </a:xfrm>
          <a:prstGeom prst="flowChartDecision">
            <a:avLst/>
          </a:prstGeom>
          <a:solidFill>
            <a:schemeClr val="bg1"/>
          </a:solidFill>
          <a:ln w="12700">
            <a:solidFill>
              <a:schemeClr val="tx1"/>
            </a:solidFill>
            <a:miter lim="800000"/>
            <a:headEnd/>
            <a:tailEnd/>
          </a:ln>
          <a:effectLst/>
        </p:spPr>
        <p:txBody>
          <a:bodyPr wrap="none" anchor="ctr"/>
          <a:lstStyle/>
          <a:p>
            <a:pPr algn="ctr" defTabSz="762000">
              <a:spcBef>
                <a:spcPct val="0"/>
              </a:spcBef>
              <a:buClrTx/>
            </a:pPr>
            <a:r>
              <a:rPr lang="en-US" altLang="ko-KR" sz="1200" b="0" dirty="0" smtClean="0">
                <a:ea typeface="Gulim" pitchFamily="34" charset="-127"/>
              </a:rPr>
              <a:t>A</a:t>
            </a:r>
            <a:r>
              <a:rPr lang="en-US" altLang="ko-KR" sz="1000" b="0" dirty="0" smtClean="0">
                <a:ea typeface="Gulim" pitchFamily="34" charset="-127"/>
              </a:rPr>
              <a:t>ICH</a:t>
            </a:r>
          </a:p>
          <a:p>
            <a:pPr algn="ctr" defTabSz="762000">
              <a:spcBef>
                <a:spcPct val="0"/>
              </a:spcBef>
              <a:buClrTx/>
            </a:pPr>
            <a:r>
              <a:rPr lang="en-US" altLang="ko-KR" sz="1000" b="0" dirty="0" smtClean="0">
                <a:ea typeface="Gulim" pitchFamily="34" charset="-127"/>
              </a:rPr>
              <a:t> received</a:t>
            </a:r>
            <a:endParaRPr lang="en-US" altLang="ko-KR" sz="1000" b="0" dirty="0">
              <a:ea typeface="Gulim" pitchFamily="34" charset="-127"/>
            </a:endParaRPr>
          </a:p>
        </p:txBody>
      </p:sp>
      <p:cxnSp>
        <p:nvCxnSpPr>
          <p:cNvPr id="21" name="AutoShape 12"/>
          <p:cNvCxnSpPr>
            <a:cxnSpLocks noChangeShapeType="1"/>
            <a:stCxn id="15" idx="2"/>
            <a:endCxn id="16" idx="0"/>
          </p:cNvCxnSpPr>
          <p:nvPr/>
        </p:nvCxnSpPr>
        <p:spPr bwMode="auto">
          <a:xfrm flipH="1">
            <a:off x="4190780" y="1391130"/>
            <a:ext cx="388" cy="211766"/>
          </a:xfrm>
          <a:prstGeom prst="straightConnector1">
            <a:avLst/>
          </a:prstGeom>
          <a:noFill/>
          <a:ln w="12700">
            <a:solidFill>
              <a:schemeClr val="tx1"/>
            </a:solidFill>
            <a:round/>
            <a:headEnd/>
            <a:tailEnd type="triangle" w="med" len="med"/>
          </a:ln>
          <a:effectLst/>
        </p:spPr>
      </p:cxnSp>
      <p:cxnSp>
        <p:nvCxnSpPr>
          <p:cNvPr id="22" name="AutoShape 13"/>
          <p:cNvCxnSpPr>
            <a:cxnSpLocks noChangeShapeType="1"/>
            <a:stCxn id="16" idx="2"/>
            <a:endCxn id="19" idx="0"/>
          </p:cNvCxnSpPr>
          <p:nvPr/>
        </p:nvCxnSpPr>
        <p:spPr bwMode="auto">
          <a:xfrm>
            <a:off x="4190780" y="2218846"/>
            <a:ext cx="9080" cy="231146"/>
          </a:xfrm>
          <a:prstGeom prst="straightConnector1">
            <a:avLst/>
          </a:prstGeom>
          <a:noFill/>
          <a:ln w="12700">
            <a:solidFill>
              <a:schemeClr val="tx1"/>
            </a:solidFill>
            <a:round/>
            <a:headEnd/>
            <a:tailEnd type="triangle" w="med" len="med"/>
          </a:ln>
          <a:effectLst/>
        </p:spPr>
      </p:cxnSp>
      <p:sp>
        <p:nvSpPr>
          <p:cNvPr id="23" name="Text Box 16"/>
          <p:cNvSpPr txBox="1">
            <a:spLocks noChangeArrowheads="1"/>
          </p:cNvSpPr>
          <p:nvPr/>
        </p:nvSpPr>
        <p:spPr bwMode="auto">
          <a:xfrm>
            <a:off x="4198958" y="1380978"/>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24" name="AutoShape 24"/>
          <p:cNvSpPr>
            <a:spLocks noChangeArrowheads="1"/>
          </p:cNvSpPr>
          <p:nvPr/>
        </p:nvSpPr>
        <p:spPr bwMode="auto">
          <a:xfrm>
            <a:off x="5224115" y="1148316"/>
            <a:ext cx="1219198" cy="579364"/>
          </a:xfrm>
          <a:prstGeom prst="flowChartDecision">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200" b="0" dirty="0">
                <a:ea typeface="Gulim" pitchFamily="34" charset="-127"/>
              </a:rPr>
              <a:t>Missing </a:t>
            </a:r>
          </a:p>
          <a:p>
            <a:pPr defTabSz="762000">
              <a:spcBef>
                <a:spcPct val="0"/>
              </a:spcBef>
              <a:buClrTx/>
            </a:pPr>
            <a:r>
              <a:rPr lang="en-US" altLang="ko-KR" sz="1200" dirty="0" smtClean="0">
                <a:ea typeface="Gulim" pitchFamily="34" charset="-127"/>
              </a:rPr>
              <a:t> NBRs</a:t>
            </a:r>
            <a:endParaRPr lang="en-US" altLang="ko-KR" sz="1200" b="0" dirty="0">
              <a:ea typeface="Gulim" pitchFamily="34" charset="-127"/>
            </a:endParaRPr>
          </a:p>
        </p:txBody>
      </p:sp>
      <p:cxnSp>
        <p:nvCxnSpPr>
          <p:cNvPr id="25" name="AutoShape 25"/>
          <p:cNvCxnSpPr>
            <a:cxnSpLocks noChangeShapeType="1"/>
            <a:stCxn id="15" idx="3"/>
            <a:endCxn id="17" idx="1"/>
          </p:cNvCxnSpPr>
          <p:nvPr/>
        </p:nvCxnSpPr>
        <p:spPr bwMode="auto">
          <a:xfrm flipV="1">
            <a:off x="4944123" y="882983"/>
            <a:ext cx="1909319" cy="179535"/>
          </a:xfrm>
          <a:prstGeom prst="bentConnector3">
            <a:avLst>
              <a:gd name="adj1" fmla="val 46659"/>
            </a:avLst>
          </a:prstGeom>
          <a:noFill/>
          <a:ln w="12700">
            <a:solidFill>
              <a:schemeClr val="tx1"/>
            </a:solidFill>
            <a:miter lim="800000"/>
            <a:headEnd/>
            <a:tailEnd type="triangle" w="med" len="med"/>
          </a:ln>
          <a:effectLst/>
        </p:spPr>
      </p:cxnSp>
      <p:cxnSp>
        <p:nvCxnSpPr>
          <p:cNvPr id="26" name="AutoShape 26"/>
          <p:cNvCxnSpPr>
            <a:cxnSpLocks noChangeShapeType="1"/>
            <a:stCxn id="16" idx="3"/>
            <a:endCxn id="24" idx="1"/>
          </p:cNvCxnSpPr>
          <p:nvPr/>
        </p:nvCxnSpPr>
        <p:spPr bwMode="auto">
          <a:xfrm flipV="1">
            <a:off x="4901592" y="1437998"/>
            <a:ext cx="322523" cy="472873"/>
          </a:xfrm>
          <a:prstGeom prst="bentConnector3">
            <a:avLst>
              <a:gd name="adj1" fmla="val 50000"/>
            </a:avLst>
          </a:prstGeom>
          <a:noFill/>
          <a:ln w="12700">
            <a:solidFill>
              <a:schemeClr val="tx1"/>
            </a:solidFill>
            <a:miter lim="800000"/>
            <a:headEnd/>
            <a:tailEnd type="triangle" w="med" len="med"/>
          </a:ln>
          <a:effectLst/>
        </p:spPr>
      </p:cxnSp>
      <p:cxnSp>
        <p:nvCxnSpPr>
          <p:cNvPr id="27" name="AutoShape 30"/>
          <p:cNvCxnSpPr>
            <a:cxnSpLocks noChangeShapeType="1"/>
            <a:stCxn id="24" idx="3"/>
            <a:endCxn id="18" idx="1"/>
          </p:cNvCxnSpPr>
          <p:nvPr/>
        </p:nvCxnSpPr>
        <p:spPr bwMode="auto">
          <a:xfrm>
            <a:off x="6443313" y="1437998"/>
            <a:ext cx="379784" cy="444"/>
          </a:xfrm>
          <a:prstGeom prst="bentConnector3">
            <a:avLst>
              <a:gd name="adj1" fmla="val 50000"/>
            </a:avLst>
          </a:prstGeom>
          <a:noFill/>
          <a:ln w="12700">
            <a:solidFill>
              <a:schemeClr val="tx1"/>
            </a:solidFill>
            <a:miter lim="800000"/>
            <a:headEnd/>
            <a:tailEnd type="triangle" w="med" len="med"/>
          </a:ln>
          <a:effectLst/>
        </p:spPr>
      </p:cxnSp>
      <p:sp>
        <p:nvSpPr>
          <p:cNvPr id="28" name="AutoShape 31"/>
          <p:cNvSpPr>
            <a:spLocks noChangeArrowheads="1"/>
          </p:cNvSpPr>
          <p:nvPr/>
        </p:nvSpPr>
        <p:spPr bwMode="auto">
          <a:xfrm>
            <a:off x="6628572" y="1781175"/>
            <a:ext cx="1941254" cy="313439"/>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dirty="0" err="1">
                <a:ea typeface="Gulim" pitchFamily="34" charset="-127"/>
              </a:rPr>
              <a:t>Neighbour</a:t>
            </a:r>
            <a:r>
              <a:rPr lang="en-US" altLang="ko-KR" sz="1200" dirty="0">
                <a:ea typeface="Gulim" pitchFamily="34" charset="-127"/>
              </a:rPr>
              <a:t> list Optimization</a:t>
            </a:r>
          </a:p>
        </p:txBody>
      </p:sp>
      <p:sp>
        <p:nvSpPr>
          <p:cNvPr id="29" name="Text Box 32"/>
          <p:cNvSpPr txBox="1">
            <a:spLocks noChangeArrowheads="1"/>
          </p:cNvSpPr>
          <p:nvPr/>
        </p:nvSpPr>
        <p:spPr bwMode="auto">
          <a:xfrm>
            <a:off x="6397351" y="1184127"/>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sp>
        <p:nvSpPr>
          <p:cNvPr id="30" name="Text Box 33"/>
          <p:cNvSpPr txBox="1">
            <a:spLocks noChangeArrowheads="1"/>
          </p:cNvSpPr>
          <p:nvPr/>
        </p:nvSpPr>
        <p:spPr bwMode="auto">
          <a:xfrm>
            <a:off x="5220790" y="831076"/>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sp>
        <p:nvSpPr>
          <p:cNvPr id="31" name="Text Box 34"/>
          <p:cNvSpPr txBox="1">
            <a:spLocks noChangeArrowheads="1"/>
          </p:cNvSpPr>
          <p:nvPr/>
        </p:nvSpPr>
        <p:spPr bwMode="auto">
          <a:xfrm>
            <a:off x="4994923" y="1675293"/>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cxnSp>
        <p:nvCxnSpPr>
          <p:cNvPr id="32" name="AutoShape 35"/>
          <p:cNvCxnSpPr>
            <a:cxnSpLocks noChangeShapeType="1"/>
            <a:stCxn id="24" idx="2"/>
            <a:endCxn id="28" idx="1"/>
          </p:cNvCxnSpPr>
          <p:nvPr/>
        </p:nvCxnSpPr>
        <p:spPr bwMode="auto">
          <a:xfrm rot="16200000" flipH="1">
            <a:off x="6126036" y="1435358"/>
            <a:ext cx="210215" cy="794858"/>
          </a:xfrm>
          <a:prstGeom prst="bentConnector2">
            <a:avLst/>
          </a:prstGeom>
          <a:noFill/>
          <a:ln w="9525">
            <a:solidFill>
              <a:schemeClr val="tx1"/>
            </a:solidFill>
            <a:miter lim="800000"/>
            <a:headEnd/>
            <a:tailEnd type="triangle" w="med" len="med"/>
          </a:ln>
          <a:effectLst/>
        </p:spPr>
      </p:cxnSp>
      <p:sp>
        <p:nvSpPr>
          <p:cNvPr id="33" name="Text Box 36"/>
          <p:cNvSpPr txBox="1">
            <a:spLocks noChangeArrowheads="1"/>
          </p:cNvSpPr>
          <p:nvPr/>
        </p:nvSpPr>
        <p:spPr bwMode="auto">
          <a:xfrm>
            <a:off x="4189302" y="2205997"/>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34" name="AutoShape 38"/>
          <p:cNvSpPr>
            <a:spLocks noChangeArrowheads="1"/>
          </p:cNvSpPr>
          <p:nvPr/>
        </p:nvSpPr>
        <p:spPr bwMode="auto">
          <a:xfrm>
            <a:off x="499511" y="2787061"/>
            <a:ext cx="1807756" cy="560388"/>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dirty="0">
                <a:ea typeface="Gulim" pitchFamily="34" charset="-127"/>
              </a:rPr>
              <a:t>UL coverage &amp; RACH </a:t>
            </a:r>
          </a:p>
          <a:p>
            <a:pPr defTabSz="762000">
              <a:spcBef>
                <a:spcPct val="0"/>
              </a:spcBef>
              <a:buClrTx/>
            </a:pPr>
            <a:r>
              <a:rPr lang="en-US" altLang="ko-KR" sz="1200" dirty="0" smtClean="0">
                <a:ea typeface="Gulim" pitchFamily="34" charset="-127"/>
              </a:rPr>
              <a:t>parameter </a:t>
            </a:r>
            <a:r>
              <a:rPr lang="en-US" altLang="ko-KR" sz="1200" dirty="0">
                <a:ea typeface="Gulim" pitchFamily="34" charset="-127"/>
              </a:rPr>
              <a:t>Optimization</a:t>
            </a:r>
          </a:p>
          <a:p>
            <a:pPr defTabSz="762000">
              <a:spcBef>
                <a:spcPct val="0"/>
              </a:spcBef>
              <a:buClrTx/>
            </a:pPr>
            <a:r>
              <a:rPr lang="en-US" altLang="ko-KR" sz="1200" dirty="0">
                <a:ea typeface="Gulim" pitchFamily="34" charset="-127"/>
              </a:rPr>
              <a:t>(changing serving cell)</a:t>
            </a:r>
          </a:p>
        </p:txBody>
      </p:sp>
      <p:sp>
        <p:nvSpPr>
          <p:cNvPr id="35" name="AutoShape 48"/>
          <p:cNvSpPr>
            <a:spLocks noChangeArrowheads="1"/>
          </p:cNvSpPr>
          <p:nvPr/>
        </p:nvSpPr>
        <p:spPr bwMode="auto">
          <a:xfrm>
            <a:off x="3309289" y="3208338"/>
            <a:ext cx="1783707" cy="660400"/>
          </a:xfrm>
          <a:prstGeom prst="flowChartDecision">
            <a:avLst/>
          </a:prstGeom>
          <a:solidFill>
            <a:schemeClr val="bg1"/>
          </a:solidFill>
          <a:ln w="12700">
            <a:solidFill>
              <a:schemeClr val="tx1"/>
            </a:solidFill>
            <a:miter lim="800000"/>
            <a:headEnd/>
            <a:tailEnd/>
          </a:ln>
          <a:effectLst/>
        </p:spPr>
        <p:txBody>
          <a:bodyPr wrap="none" anchor="ctr"/>
          <a:lstStyle/>
          <a:p>
            <a:pPr algn="ctr" defTabSz="762000">
              <a:spcBef>
                <a:spcPct val="0"/>
              </a:spcBef>
              <a:buClrTx/>
            </a:pPr>
            <a:r>
              <a:rPr lang="en-US" altLang="ko-KR" sz="1000" b="0" dirty="0">
                <a:ea typeface="Gulim" pitchFamily="34" charset="-127"/>
              </a:rPr>
              <a:t>“RRC Connection</a:t>
            </a:r>
          </a:p>
          <a:p>
            <a:pPr algn="ctr" defTabSz="762000">
              <a:spcBef>
                <a:spcPct val="0"/>
              </a:spcBef>
              <a:buClrTx/>
            </a:pPr>
            <a:r>
              <a:rPr lang="en-US" altLang="ko-KR" sz="1000" b="0" dirty="0">
                <a:ea typeface="Gulim" pitchFamily="34" charset="-127"/>
              </a:rPr>
              <a:t>Setup” </a:t>
            </a:r>
            <a:r>
              <a:rPr lang="en-US" altLang="ko-KR" sz="1000" b="0" dirty="0" smtClean="0">
                <a:ea typeface="Gulim" pitchFamily="34" charset="-127"/>
              </a:rPr>
              <a:t>received</a:t>
            </a:r>
            <a:endParaRPr lang="en-US" altLang="ko-KR" sz="1000" b="0" dirty="0">
              <a:ea typeface="Gulim" pitchFamily="34" charset="-127"/>
            </a:endParaRPr>
          </a:p>
        </p:txBody>
      </p:sp>
      <p:sp>
        <p:nvSpPr>
          <p:cNvPr id="36" name="AutoShape 49"/>
          <p:cNvSpPr>
            <a:spLocks noChangeArrowheads="1"/>
          </p:cNvSpPr>
          <p:nvPr/>
        </p:nvSpPr>
        <p:spPr bwMode="auto">
          <a:xfrm>
            <a:off x="3078955" y="4079875"/>
            <a:ext cx="2247958" cy="711200"/>
          </a:xfrm>
          <a:prstGeom prst="flowChartDecision">
            <a:avLst/>
          </a:prstGeom>
          <a:solidFill>
            <a:schemeClr val="bg1"/>
          </a:solidFill>
          <a:ln w="12700">
            <a:solidFill>
              <a:schemeClr val="tx1"/>
            </a:solidFill>
            <a:miter lim="800000"/>
            <a:headEnd/>
            <a:tailEnd/>
          </a:ln>
          <a:effectLst/>
        </p:spPr>
        <p:txBody>
          <a:bodyPr wrap="none" anchor="ctr"/>
          <a:lstStyle/>
          <a:p>
            <a:pPr algn="ctr" defTabSz="762000">
              <a:spcBef>
                <a:spcPct val="0"/>
              </a:spcBef>
              <a:buClrTx/>
            </a:pPr>
            <a:r>
              <a:rPr lang="en-US" altLang="ko-KR" sz="1000" b="0" dirty="0" smtClean="0">
                <a:ea typeface="Gulim" pitchFamily="34" charset="-127"/>
              </a:rPr>
              <a:t> </a:t>
            </a:r>
            <a:r>
              <a:rPr lang="en-US" altLang="ko-KR" sz="1000" b="0" dirty="0">
                <a:ea typeface="Gulim" pitchFamily="34" charset="-127"/>
              </a:rPr>
              <a:t>“RRC Connection setup</a:t>
            </a:r>
          </a:p>
          <a:p>
            <a:pPr algn="ctr" defTabSz="762000">
              <a:spcBef>
                <a:spcPct val="0"/>
              </a:spcBef>
              <a:buClrTx/>
            </a:pPr>
            <a:r>
              <a:rPr lang="en-US" altLang="ko-KR" sz="1000" b="0" dirty="0">
                <a:ea typeface="Gulim" pitchFamily="34" charset="-127"/>
              </a:rPr>
              <a:t>Completed” sent from </a:t>
            </a:r>
            <a:r>
              <a:rPr lang="en-US" altLang="ko-KR" sz="1000" b="0" dirty="0" smtClean="0">
                <a:ea typeface="Gulim" pitchFamily="34" charset="-127"/>
              </a:rPr>
              <a:t>UE</a:t>
            </a:r>
            <a:endParaRPr lang="en-US" altLang="ko-KR" sz="1000" b="0" dirty="0">
              <a:ea typeface="Gulim" pitchFamily="34" charset="-127"/>
            </a:endParaRPr>
          </a:p>
        </p:txBody>
      </p:sp>
      <p:sp>
        <p:nvSpPr>
          <p:cNvPr id="37" name="AutoShape 50"/>
          <p:cNvSpPr>
            <a:spLocks noChangeArrowheads="1"/>
          </p:cNvSpPr>
          <p:nvPr/>
        </p:nvSpPr>
        <p:spPr bwMode="auto">
          <a:xfrm>
            <a:off x="3126579" y="5065713"/>
            <a:ext cx="2168435" cy="750296"/>
          </a:xfrm>
          <a:prstGeom prst="flowChartDecision">
            <a:avLst/>
          </a:prstGeom>
          <a:solidFill>
            <a:schemeClr val="bg1"/>
          </a:solidFill>
          <a:ln w="12700">
            <a:solidFill>
              <a:schemeClr val="tx1"/>
            </a:solidFill>
            <a:miter lim="800000"/>
            <a:headEnd/>
            <a:tailEnd/>
          </a:ln>
          <a:effectLst/>
        </p:spPr>
        <p:txBody>
          <a:bodyPr wrap="none" anchor="ctr"/>
          <a:lstStyle/>
          <a:p>
            <a:pPr algn="ctr" defTabSz="762000">
              <a:spcBef>
                <a:spcPct val="0"/>
              </a:spcBef>
              <a:buClrTx/>
            </a:pPr>
            <a:r>
              <a:rPr lang="ko-KR" altLang="en-US" sz="1200" b="0" dirty="0">
                <a:ea typeface="Gulim" pitchFamily="34" charset="-127"/>
              </a:rPr>
              <a:t>“</a:t>
            </a:r>
            <a:r>
              <a:rPr lang="en-US" altLang="ko-KR" sz="1200" b="0" dirty="0">
                <a:ea typeface="Gulim" pitchFamily="34" charset="-127"/>
              </a:rPr>
              <a:t>Radio Bearer setup </a:t>
            </a:r>
          </a:p>
          <a:p>
            <a:pPr algn="ctr" defTabSz="762000">
              <a:spcBef>
                <a:spcPct val="0"/>
              </a:spcBef>
              <a:buClrTx/>
            </a:pPr>
            <a:r>
              <a:rPr lang="en-US" altLang="ko-KR" sz="1200" b="0" dirty="0" err="1" smtClean="0">
                <a:ea typeface="Gulim" pitchFamily="34" charset="-127"/>
              </a:rPr>
              <a:t>failure”Received</a:t>
            </a:r>
            <a:endParaRPr lang="en-US" altLang="ko-KR" sz="1200" b="0" dirty="0">
              <a:ea typeface="Gulim" pitchFamily="34" charset="-127"/>
            </a:endParaRPr>
          </a:p>
        </p:txBody>
      </p:sp>
      <p:sp>
        <p:nvSpPr>
          <p:cNvPr id="38" name="AutoShape 51"/>
          <p:cNvSpPr>
            <a:spLocks noChangeArrowheads="1"/>
          </p:cNvSpPr>
          <p:nvPr/>
        </p:nvSpPr>
        <p:spPr bwMode="auto">
          <a:xfrm>
            <a:off x="3125471" y="6081824"/>
            <a:ext cx="2169543" cy="533586"/>
          </a:xfrm>
          <a:prstGeom prst="flowChartProcess">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200" b="0" dirty="0">
                <a:ea typeface="Gulim" pitchFamily="34" charset="-127"/>
              </a:rPr>
              <a:t>Report &amp; Finish</a:t>
            </a:r>
          </a:p>
          <a:p>
            <a:pPr defTabSz="762000">
              <a:spcBef>
                <a:spcPct val="0"/>
              </a:spcBef>
              <a:buClrTx/>
            </a:pPr>
            <a:r>
              <a:rPr lang="en-US" altLang="ko-KR" sz="1200" b="0" dirty="0">
                <a:ea typeface="Gulim" pitchFamily="34" charset="-127"/>
              </a:rPr>
              <a:t>Check failure cause </a:t>
            </a:r>
          </a:p>
          <a:p>
            <a:pPr defTabSz="762000">
              <a:spcBef>
                <a:spcPct val="0"/>
              </a:spcBef>
              <a:buClrTx/>
            </a:pPr>
            <a:r>
              <a:rPr lang="en-US" altLang="ko-KR" sz="1200" b="0" dirty="0">
                <a:ea typeface="Gulim" pitchFamily="34" charset="-127"/>
              </a:rPr>
              <a:t>(Not radio problem/cell update)</a:t>
            </a:r>
          </a:p>
        </p:txBody>
      </p:sp>
      <p:cxnSp>
        <p:nvCxnSpPr>
          <p:cNvPr id="39" name="AutoShape 52"/>
          <p:cNvCxnSpPr>
            <a:cxnSpLocks noChangeShapeType="1"/>
            <a:stCxn id="35" idx="2"/>
            <a:endCxn id="36" idx="0"/>
          </p:cNvCxnSpPr>
          <p:nvPr/>
        </p:nvCxnSpPr>
        <p:spPr bwMode="auto">
          <a:xfrm>
            <a:off x="4201143" y="3868738"/>
            <a:ext cx="1791" cy="211137"/>
          </a:xfrm>
          <a:prstGeom prst="straightConnector1">
            <a:avLst/>
          </a:prstGeom>
          <a:noFill/>
          <a:ln w="12700">
            <a:solidFill>
              <a:schemeClr val="tx1"/>
            </a:solidFill>
            <a:round/>
            <a:headEnd/>
            <a:tailEnd type="triangle" w="med" len="med"/>
          </a:ln>
          <a:effectLst/>
        </p:spPr>
      </p:cxnSp>
      <p:cxnSp>
        <p:nvCxnSpPr>
          <p:cNvPr id="40" name="AutoShape 54"/>
          <p:cNvCxnSpPr>
            <a:cxnSpLocks noChangeShapeType="1"/>
            <a:stCxn id="36" idx="2"/>
            <a:endCxn id="37" idx="0"/>
          </p:cNvCxnSpPr>
          <p:nvPr/>
        </p:nvCxnSpPr>
        <p:spPr bwMode="auto">
          <a:xfrm>
            <a:off x="4202934" y="4791075"/>
            <a:ext cx="7863" cy="274638"/>
          </a:xfrm>
          <a:prstGeom prst="straightConnector1">
            <a:avLst/>
          </a:prstGeom>
          <a:noFill/>
          <a:ln w="12700">
            <a:solidFill>
              <a:schemeClr val="tx1"/>
            </a:solidFill>
            <a:round/>
            <a:headEnd/>
            <a:tailEnd type="triangle" w="med" len="med"/>
          </a:ln>
          <a:effectLst/>
        </p:spPr>
      </p:cxnSp>
      <p:cxnSp>
        <p:nvCxnSpPr>
          <p:cNvPr id="41" name="AutoShape 66"/>
          <p:cNvCxnSpPr>
            <a:cxnSpLocks noChangeShapeType="1"/>
            <a:stCxn id="19" idx="2"/>
            <a:endCxn id="35" idx="0"/>
          </p:cNvCxnSpPr>
          <p:nvPr/>
        </p:nvCxnSpPr>
        <p:spPr bwMode="auto">
          <a:xfrm>
            <a:off x="4199860" y="2996092"/>
            <a:ext cx="1283" cy="212246"/>
          </a:xfrm>
          <a:prstGeom prst="straightConnector1">
            <a:avLst/>
          </a:prstGeom>
          <a:noFill/>
          <a:ln w="12700">
            <a:solidFill>
              <a:schemeClr val="tx1"/>
            </a:solidFill>
            <a:round/>
            <a:headEnd/>
            <a:tailEnd type="triangle" w="med" len="med"/>
          </a:ln>
          <a:effectLst/>
        </p:spPr>
      </p:cxnSp>
      <p:sp>
        <p:nvSpPr>
          <p:cNvPr id="43" name="AutoShape 69"/>
          <p:cNvSpPr>
            <a:spLocks noChangeArrowheads="1"/>
          </p:cNvSpPr>
          <p:nvPr/>
        </p:nvSpPr>
        <p:spPr bwMode="auto">
          <a:xfrm>
            <a:off x="6901445" y="4020030"/>
            <a:ext cx="1625867" cy="403114"/>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dirty="0" smtClean="0">
                <a:ea typeface="Gulim" pitchFamily="34" charset="-127"/>
              </a:rPr>
              <a:t>Control de </a:t>
            </a:r>
            <a:r>
              <a:rPr lang="en-US" altLang="ko-KR" sz="1200" dirty="0" err="1" smtClean="0">
                <a:ea typeface="Gulim" pitchFamily="34" charset="-127"/>
              </a:rPr>
              <a:t>Admisión</a:t>
            </a:r>
            <a:endParaRPr lang="en-US" altLang="ko-KR" sz="1200" dirty="0">
              <a:ea typeface="Gulim" pitchFamily="34" charset="-127"/>
            </a:endParaRPr>
          </a:p>
        </p:txBody>
      </p:sp>
      <p:sp>
        <p:nvSpPr>
          <p:cNvPr id="45" name="AutoShape 80"/>
          <p:cNvSpPr>
            <a:spLocks noChangeArrowheads="1"/>
          </p:cNvSpPr>
          <p:nvPr/>
        </p:nvSpPr>
        <p:spPr bwMode="auto">
          <a:xfrm>
            <a:off x="5665950" y="3205163"/>
            <a:ext cx="2043113" cy="660400"/>
          </a:xfrm>
          <a:prstGeom prst="flowChartDecision">
            <a:avLst/>
          </a:prstGeom>
          <a:solidFill>
            <a:schemeClr val="bg1"/>
          </a:solidFill>
          <a:ln w="12700">
            <a:solidFill>
              <a:schemeClr val="tx1"/>
            </a:solidFill>
            <a:miter lim="800000"/>
            <a:headEnd/>
            <a:tailEnd/>
          </a:ln>
          <a:effectLst/>
        </p:spPr>
        <p:txBody>
          <a:bodyPr wrap="none" anchor="ctr"/>
          <a:lstStyle/>
          <a:p>
            <a:pPr algn="ctr" defTabSz="762000">
              <a:spcBef>
                <a:spcPct val="0"/>
              </a:spcBef>
              <a:buClrTx/>
            </a:pPr>
            <a:r>
              <a:rPr lang="en-US" altLang="ko-KR" sz="1200" b="0" dirty="0">
                <a:ea typeface="Gulim" pitchFamily="34" charset="-127"/>
              </a:rPr>
              <a:t>“RRC Setup </a:t>
            </a:r>
          </a:p>
          <a:p>
            <a:pPr algn="ctr" defTabSz="762000">
              <a:spcBef>
                <a:spcPct val="0"/>
              </a:spcBef>
              <a:buClrTx/>
            </a:pPr>
            <a:r>
              <a:rPr lang="en-US" altLang="ko-KR" sz="1200" b="0" dirty="0">
                <a:ea typeface="Gulim" pitchFamily="34" charset="-127"/>
              </a:rPr>
              <a:t>Reject” </a:t>
            </a:r>
            <a:r>
              <a:rPr lang="en-US" altLang="ko-KR" sz="1200" b="0" dirty="0" smtClean="0">
                <a:ea typeface="Gulim" pitchFamily="34" charset="-127"/>
              </a:rPr>
              <a:t>received</a:t>
            </a:r>
            <a:endParaRPr lang="en-US" altLang="ko-KR" sz="1200" b="0" dirty="0">
              <a:ea typeface="Gulim" pitchFamily="34" charset="-127"/>
            </a:endParaRPr>
          </a:p>
        </p:txBody>
      </p:sp>
      <p:cxnSp>
        <p:nvCxnSpPr>
          <p:cNvPr id="46" name="AutoShape 81"/>
          <p:cNvCxnSpPr>
            <a:cxnSpLocks noChangeShapeType="1"/>
            <a:stCxn id="35" idx="3"/>
            <a:endCxn id="45" idx="1"/>
          </p:cNvCxnSpPr>
          <p:nvPr/>
        </p:nvCxnSpPr>
        <p:spPr bwMode="auto">
          <a:xfrm flipV="1">
            <a:off x="5092996" y="3535363"/>
            <a:ext cx="572954" cy="3175"/>
          </a:xfrm>
          <a:prstGeom prst="straightConnector1">
            <a:avLst/>
          </a:prstGeom>
          <a:noFill/>
          <a:ln w="12700">
            <a:solidFill>
              <a:schemeClr val="tx1"/>
            </a:solidFill>
            <a:round/>
            <a:headEnd/>
            <a:tailEnd type="triangle" w="med" len="med"/>
          </a:ln>
          <a:effectLst/>
        </p:spPr>
      </p:cxnSp>
      <p:cxnSp>
        <p:nvCxnSpPr>
          <p:cNvPr id="47" name="AutoShape 82"/>
          <p:cNvCxnSpPr>
            <a:cxnSpLocks noChangeShapeType="1"/>
            <a:stCxn id="45" idx="2"/>
            <a:endCxn id="43" idx="1"/>
          </p:cNvCxnSpPr>
          <p:nvPr/>
        </p:nvCxnSpPr>
        <p:spPr bwMode="auto">
          <a:xfrm rot="16200000" flipH="1">
            <a:off x="6616464" y="3936606"/>
            <a:ext cx="356024" cy="213938"/>
          </a:xfrm>
          <a:prstGeom prst="bentConnector2">
            <a:avLst/>
          </a:prstGeom>
          <a:noFill/>
          <a:ln w="9525">
            <a:solidFill>
              <a:schemeClr val="tx1"/>
            </a:solidFill>
            <a:miter lim="800000"/>
            <a:headEnd/>
            <a:tailEnd type="triangle" w="med" len="med"/>
          </a:ln>
          <a:effectLst/>
        </p:spPr>
      </p:cxnSp>
      <p:sp>
        <p:nvSpPr>
          <p:cNvPr id="48" name="Text Box 83"/>
          <p:cNvSpPr txBox="1">
            <a:spLocks noChangeArrowheads="1"/>
          </p:cNvSpPr>
          <p:nvPr/>
        </p:nvSpPr>
        <p:spPr bwMode="auto">
          <a:xfrm>
            <a:off x="6317927" y="3925076"/>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49" name="Text Box 86"/>
          <p:cNvSpPr txBox="1">
            <a:spLocks noChangeArrowheads="1"/>
          </p:cNvSpPr>
          <p:nvPr/>
        </p:nvSpPr>
        <p:spPr bwMode="auto">
          <a:xfrm>
            <a:off x="2906380" y="2782481"/>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cxnSp>
        <p:nvCxnSpPr>
          <p:cNvPr id="50" name="AutoShape 89"/>
          <p:cNvCxnSpPr>
            <a:cxnSpLocks noChangeShapeType="1"/>
            <a:stCxn id="37" idx="2"/>
            <a:endCxn id="38" idx="0"/>
          </p:cNvCxnSpPr>
          <p:nvPr/>
        </p:nvCxnSpPr>
        <p:spPr bwMode="auto">
          <a:xfrm flipH="1">
            <a:off x="4210243" y="5816009"/>
            <a:ext cx="554" cy="265815"/>
          </a:xfrm>
          <a:prstGeom prst="straightConnector1">
            <a:avLst/>
          </a:prstGeom>
          <a:noFill/>
          <a:ln w="12700">
            <a:solidFill>
              <a:schemeClr val="tx1"/>
            </a:solidFill>
            <a:round/>
            <a:headEnd/>
            <a:tailEnd type="triangle" w="med" len="med"/>
          </a:ln>
          <a:effectLst/>
        </p:spPr>
      </p:cxnSp>
      <p:sp>
        <p:nvSpPr>
          <p:cNvPr id="51" name="Text Box 90"/>
          <p:cNvSpPr txBox="1">
            <a:spLocks noChangeArrowheads="1"/>
          </p:cNvSpPr>
          <p:nvPr/>
        </p:nvSpPr>
        <p:spPr bwMode="auto">
          <a:xfrm>
            <a:off x="6011698" y="1934313"/>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52" name="Text Box 91"/>
          <p:cNvSpPr txBox="1">
            <a:spLocks noChangeArrowheads="1"/>
          </p:cNvSpPr>
          <p:nvPr/>
        </p:nvSpPr>
        <p:spPr bwMode="auto">
          <a:xfrm>
            <a:off x="4204681" y="2983392"/>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53" name="Text Box 92"/>
          <p:cNvSpPr txBox="1">
            <a:spLocks noChangeArrowheads="1"/>
          </p:cNvSpPr>
          <p:nvPr/>
        </p:nvSpPr>
        <p:spPr bwMode="auto">
          <a:xfrm>
            <a:off x="4202312" y="3842858"/>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54" name="AutoShape 93"/>
          <p:cNvSpPr>
            <a:spLocks noChangeArrowheads="1"/>
          </p:cNvSpPr>
          <p:nvPr/>
        </p:nvSpPr>
        <p:spPr bwMode="auto">
          <a:xfrm>
            <a:off x="329609" y="4450945"/>
            <a:ext cx="1945758" cy="469900"/>
          </a:xfrm>
          <a:prstGeom prst="flowChartProcess">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200" dirty="0" err="1" smtClean="0">
                <a:ea typeface="Gulim" pitchFamily="34" charset="-127"/>
              </a:rPr>
              <a:t>Fallo</a:t>
            </a:r>
            <a:r>
              <a:rPr lang="en-US" altLang="ko-KR" sz="1200" dirty="0" smtClean="0">
                <a:ea typeface="Gulim" pitchFamily="34" charset="-127"/>
              </a:rPr>
              <a:t> se </a:t>
            </a:r>
            <a:r>
              <a:rPr lang="en-US" altLang="ko-KR" sz="1200" dirty="0" err="1" smtClean="0">
                <a:ea typeface="Gulim" pitchFamily="34" charset="-127"/>
              </a:rPr>
              <a:t>sincronismo</a:t>
            </a:r>
            <a:r>
              <a:rPr lang="en-US" altLang="ko-KR" sz="1200" dirty="0" smtClean="0">
                <a:ea typeface="Gulim" pitchFamily="34" charset="-127"/>
              </a:rPr>
              <a:t> en L1</a:t>
            </a:r>
            <a:endParaRPr lang="en-US" altLang="ko-KR" sz="1200" b="0" dirty="0">
              <a:ea typeface="Gulim" pitchFamily="34" charset="-127"/>
            </a:endParaRPr>
          </a:p>
        </p:txBody>
      </p:sp>
      <p:sp>
        <p:nvSpPr>
          <p:cNvPr id="55" name="AutoShape 94"/>
          <p:cNvSpPr>
            <a:spLocks noChangeArrowheads="1"/>
          </p:cNvSpPr>
          <p:nvPr/>
        </p:nvSpPr>
        <p:spPr bwMode="auto">
          <a:xfrm>
            <a:off x="431193" y="5709574"/>
            <a:ext cx="1735138" cy="447675"/>
          </a:xfrm>
          <a:prstGeom prst="flowChartProcess">
            <a:avLst/>
          </a:prstGeom>
          <a:solidFill>
            <a:schemeClr val="bg1"/>
          </a:solidFill>
          <a:ln w="12700">
            <a:solidFill>
              <a:schemeClr val="tx1"/>
            </a:solidFill>
            <a:miter lim="800000"/>
            <a:headEnd/>
            <a:tailEnd/>
          </a:ln>
          <a:effectLst/>
        </p:spPr>
        <p:txBody>
          <a:bodyPr wrap="none" anchor="ctr"/>
          <a:lstStyle/>
          <a:p>
            <a:pPr defTabSz="762000">
              <a:spcBef>
                <a:spcPct val="0"/>
              </a:spcBef>
              <a:buClrTx/>
            </a:pPr>
            <a:r>
              <a:rPr lang="en-US" altLang="ko-KR" sz="1200" b="0">
                <a:ea typeface="Gulim" pitchFamily="34" charset="-127"/>
              </a:rPr>
              <a:t>Report &amp; Finish</a:t>
            </a:r>
          </a:p>
          <a:p>
            <a:pPr defTabSz="762000">
              <a:spcBef>
                <a:spcPct val="0"/>
              </a:spcBef>
              <a:buClrTx/>
            </a:pPr>
            <a:r>
              <a:rPr lang="en-US" altLang="ko-KR" sz="1200" b="0">
                <a:ea typeface="Gulim" pitchFamily="34" charset="-127"/>
              </a:rPr>
              <a:t>(Check failure cause)</a:t>
            </a:r>
          </a:p>
        </p:txBody>
      </p:sp>
      <p:cxnSp>
        <p:nvCxnSpPr>
          <p:cNvPr id="56" name="AutoShape 95"/>
          <p:cNvCxnSpPr>
            <a:cxnSpLocks noChangeShapeType="1"/>
            <a:stCxn id="36" idx="1"/>
            <a:endCxn id="54" idx="3"/>
          </p:cNvCxnSpPr>
          <p:nvPr/>
        </p:nvCxnSpPr>
        <p:spPr bwMode="auto">
          <a:xfrm rot="10800000" flipV="1">
            <a:off x="2275367" y="4435475"/>
            <a:ext cx="803588" cy="250420"/>
          </a:xfrm>
          <a:prstGeom prst="bentConnector3">
            <a:avLst>
              <a:gd name="adj1" fmla="val 50000"/>
            </a:avLst>
          </a:prstGeom>
          <a:noFill/>
          <a:ln w="12700">
            <a:solidFill>
              <a:schemeClr val="tx1"/>
            </a:solidFill>
            <a:round/>
            <a:headEnd/>
            <a:tailEnd type="triangle" w="med" len="med"/>
          </a:ln>
          <a:effectLst/>
        </p:spPr>
      </p:cxnSp>
      <p:cxnSp>
        <p:nvCxnSpPr>
          <p:cNvPr id="57" name="AutoShape 96"/>
          <p:cNvCxnSpPr>
            <a:cxnSpLocks noChangeShapeType="1"/>
            <a:stCxn id="37" idx="1"/>
            <a:endCxn id="55" idx="3"/>
          </p:cNvCxnSpPr>
          <p:nvPr/>
        </p:nvCxnSpPr>
        <p:spPr bwMode="auto">
          <a:xfrm rot="10800000" flipV="1">
            <a:off x="2166331" y="5440860"/>
            <a:ext cx="960248" cy="492551"/>
          </a:xfrm>
          <a:prstGeom prst="bentConnector3">
            <a:avLst>
              <a:gd name="adj1" fmla="val 50000"/>
            </a:avLst>
          </a:prstGeom>
          <a:noFill/>
          <a:ln w="12700">
            <a:solidFill>
              <a:schemeClr val="tx1"/>
            </a:solidFill>
            <a:round/>
            <a:headEnd/>
            <a:tailEnd type="triangle" w="med" len="med"/>
          </a:ln>
          <a:effectLst/>
        </p:spPr>
      </p:cxnSp>
      <p:sp>
        <p:nvSpPr>
          <p:cNvPr id="59" name="Text Box 109"/>
          <p:cNvSpPr txBox="1">
            <a:spLocks noChangeArrowheads="1"/>
          </p:cNvSpPr>
          <p:nvPr/>
        </p:nvSpPr>
        <p:spPr bwMode="auto">
          <a:xfrm>
            <a:off x="8484781" y="1124467"/>
            <a:ext cx="659219" cy="520655"/>
          </a:xfrm>
          <a:prstGeom prst="rect">
            <a:avLst/>
          </a:prstGeom>
          <a:noFill/>
          <a:ln w="25400">
            <a:noFill/>
            <a:miter lim="800000"/>
            <a:headEnd/>
            <a:tailEnd/>
          </a:ln>
          <a:effectLst/>
        </p:spPr>
        <p:txBody>
          <a:bodyPr wrap="square" lIns="90488" tIns="44450" rIns="90488" bIns="44450">
            <a:spAutoFit/>
          </a:bodyPr>
          <a:lstStyle/>
          <a:p>
            <a:pPr algn="ctr" defTabSz="762000"/>
            <a:r>
              <a:rPr lang="en-US" sz="2800" dirty="0" smtClean="0">
                <a:solidFill>
                  <a:schemeClr val="tx2"/>
                </a:solidFill>
              </a:rPr>
              <a:t>RF</a:t>
            </a:r>
            <a:endParaRPr lang="en-US" sz="2800" dirty="0">
              <a:solidFill>
                <a:schemeClr val="tx2"/>
              </a:solidFill>
            </a:endParaRPr>
          </a:p>
        </p:txBody>
      </p:sp>
      <p:sp>
        <p:nvSpPr>
          <p:cNvPr id="60" name="Text Box 123"/>
          <p:cNvSpPr txBox="1">
            <a:spLocks noChangeArrowheads="1"/>
          </p:cNvSpPr>
          <p:nvPr/>
        </p:nvSpPr>
        <p:spPr bwMode="auto">
          <a:xfrm>
            <a:off x="489099" y="2107830"/>
            <a:ext cx="1828800" cy="520655"/>
          </a:xfrm>
          <a:prstGeom prst="rect">
            <a:avLst/>
          </a:prstGeom>
          <a:noFill/>
          <a:ln w="25400">
            <a:noFill/>
            <a:miter lim="800000"/>
            <a:headEnd/>
            <a:tailEnd/>
          </a:ln>
          <a:effectLst/>
        </p:spPr>
        <p:txBody>
          <a:bodyPr wrap="square" lIns="90488" tIns="44450" rIns="90488" bIns="44450">
            <a:spAutoFit/>
          </a:bodyPr>
          <a:lstStyle/>
          <a:p>
            <a:pPr algn="ctr" defTabSz="762000"/>
            <a:r>
              <a:rPr lang="en-US" sz="2800" dirty="0" smtClean="0">
                <a:solidFill>
                  <a:schemeClr val="tx2"/>
                </a:solidFill>
              </a:rPr>
              <a:t>RACH</a:t>
            </a:r>
            <a:endParaRPr lang="en-US" sz="2800" dirty="0">
              <a:solidFill>
                <a:schemeClr val="tx2"/>
              </a:solidFill>
            </a:endParaRPr>
          </a:p>
        </p:txBody>
      </p:sp>
      <p:sp>
        <p:nvSpPr>
          <p:cNvPr id="61" name="Text Box 124"/>
          <p:cNvSpPr txBox="1">
            <a:spLocks noChangeArrowheads="1"/>
          </p:cNvSpPr>
          <p:nvPr/>
        </p:nvSpPr>
        <p:spPr bwMode="auto">
          <a:xfrm>
            <a:off x="8031727" y="2972612"/>
            <a:ext cx="880050" cy="520655"/>
          </a:xfrm>
          <a:prstGeom prst="rect">
            <a:avLst/>
          </a:prstGeom>
          <a:noFill/>
          <a:ln w="25400">
            <a:noFill/>
            <a:miter lim="800000"/>
            <a:headEnd/>
            <a:tailEnd/>
          </a:ln>
          <a:effectLst/>
        </p:spPr>
        <p:txBody>
          <a:bodyPr wrap="none" lIns="90488" tIns="44450" rIns="90488" bIns="44450">
            <a:spAutoFit/>
          </a:bodyPr>
          <a:lstStyle/>
          <a:p>
            <a:pPr defTabSz="762000"/>
            <a:r>
              <a:rPr lang="en-US" sz="2800" dirty="0" smtClean="0">
                <a:solidFill>
                  <a:schemeClr val="tx2"/>
                </a:solidFill>
              </a:rPr>
              <a:t>BTS</a:t>
            </a:r>
            <a:endParaRPr lang="en-US" sz="2800" dirty="0">
              <a:solidFill>
                <a:schemeClr val="tx2"/>
              </a:solidFill>
            </a:endParaRPr>
          </a:p>
        </p:txBody>
      </p:sp>
      <p:sp>
        <p:nvSpPr>
          <p:cNvPr id="62" name="Text Box 125"/>
          <p:cNvSpPr txBox="1">
            <a:spLocks noChangeArrowheads="1"/>
          </p:cNvSpPr>
          <p:nvPr/>
        </p:nvSpPr>
        <p:spPr bwMode="auto">
          <a:xfrm>
            <a:off x="553910" y="3873426"/>
            <a:ext cx="1679948" cy="520655"/>
          </a:xfrm>
          <a:prstGeom prst="rect">
            <a:avLst/>
          </a:prstGeom>
          <a:noFill/>
          <a:ln w="25400">
            <a:noFill/>
            <a:miter lim="800000"/>
            <a:headEnd/>
            <a:tailEnd/>
          </a:ln>
          <a:effectLst/>
        </p:spPr>
        <p:txBody>
          <a:bodyPr wrap="none" lIns="90488" tIns="44450" rIns="90488" bIns="44450">
            <a:spAutoFit/>
          </a:bodyPr>
          <a:lstStyle/>
          <a:p>
            <a:pPr defTabSz="762000"/>
            <a:r>
              <a:rPr lang="en-US" sz="2800" dirty="0" smtClean="0">
                <a:solidFill>
                  <a:schemeClr val="tx2"/>
                </a:solidFill>
              </a:rPr>
              <a:t>L1 SYNC</a:t>
            </a:r>
            <a:endParaRPr lang="en-US" sz="2800" dirty="0">
              <a:solidFill>
                <a:schemeClr val="tx2"/>
              </a:solidFill>
            </a:endParaRPr>
          </a:p>
        </p:txBody>
      </p:sp>
      <p:sp>
        <p:nvSpPr>
          <p:cNvPr id="63" name="Text Box 126"/>
          <p:cNvSpPr txBox="1">
            <a:spLocks noChangeArrowheads="1"/>
          </p:cNvSpPr>
          <p:nvPr/>
        </p:nvSpPr>
        <p:spPr bwMode="auto">
          <a:xfrm>
            <a:off x="5402684" y="5353088"/>
            <a:ext cx="1319273" cy="951543"/>
          </a:xfrm>
          <a:prstGeom prst="rect">
            <a:avLst/>
          </a:prstGeom>
          <a:noFill/>
          <a:ln w="25400">
            <a:noFill/>
            <a:miter lim="800000"/>
            <a:headEnd/>
            <a:tailEnd/>
          </a:ln>
          <a:effectLst/>
        </p:spPr>
        <p:txBody>
          <a:bodyPr wrap="none" lIns="90488" tIns="44450" rIns="90488" bIns="44450">
            <a:spAutoFit/>
          </a:bodyPr>
          <a:lstStyle/>
          <a:p>
            <a:pPr algn="ctr" defTabSz="762000"/>
            <a:r>
              <a:rPr lang="en-US" sz="2800" dirty="0" smtClean="0">
                <a:solidFill>
                  <a:schemeClr val="tx2"/>
                </a:solidFill>
              </a:rPr>
              <a:t>NO </a:t>
            </a:r>
          </a:p>
          <a:p>
            <a:pPr algn="ctr" defTabSz="762000"/>
            <a:r>
              <a:rPr lang="en-US" sz="2800" dirty="0" smtClean="0">
                <a:solidFill>
                  <a:schemeClr val="tx2"/>
                </a:solidFill>
              </a:rPr>
              <a:t>RADIO</a:t>
            </a:r>
            <a:endParaRPr lang="en-US" sz="2800" dirty="0">
              <a:solidFill>
                <a:schemeClr val="tx2"/>
              </a:solidFill>
            </a:endParaRPr>
          </a:p>
        </p:txBody>
      </p:sp>
      <p:sp>
        <p:nvSpPr>
          <p:cNvPr id="64" name="Text Box 127"/>
          <p:cNvSpPr txBox="1">
            <a:spLocks noChangeArrowheads="1"/>
          </p:cNvSpPr>
          <p:nvPr/>
        </p:nvSpPr>
        <p:spPr bwMode="auto">
          <a:xfrm>
            <a:off x="4214201" y="4790595"/>
            <a:ext cx="330540" cy="276999"/>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sp>
        <p:nvSpPr>
          <p:cNvPr id="65" name="Text Box 128"/>
          <p:cNvSpPr txBox="1">
            <a:spLocks noChangeArrowheads="1"/>
          </p:cNvSpPr>
          <p:nvPr/>
        </p:nvSpPr>
        <p:spPr bwMode="auto">
          <a:xfrm>
            <a:off x="4271166" y="5748338"/>
            <a:ext cx="454025" cy="276999"/>
          </a:xfrm>
          <a:prstGeom prst="rect">
            <a:avLst/>
          </a:prstGeom>
          <a:noFill/>
          <a:ln w="12700">
            <a:noFill/>
            <a:miter lim="800000"/>
            <a:headEnd/>
            <a:tailEnd/>
          </a:ln>
          <a:effectLst/>
        </p:spPr>
        <p:txBody>
          <a:bodyPr>
            <a:spAutoFit/>
          </a:bodyPr>
          <a:lstStyle/>
          <a:p>
            <a:pPr algn="l" defTabSz="762000">
              <a:spcBef>
                <a:spcPct val="0"/>
              </a:spcBef>
              <a:buClrTx/>
            </a:pPr>
            <a:r>
              <a:rPr lang="en-US" altLang="ko-KR" sz="1200" dirty="0" smtClean="0">
                <a:solidFill>
                  <a:srgbClr val="00B050"/>
                </a:solidFill>
                <a:ea typeface="Gulim" pitchFamily="34" charset="-127"/>
              </a:rPr>
              <a:t>SI</a:t>
            </a:r>
            <a:endParaRPr lang="en-US" altLang="ko-KR" sz="1200" dirty="0">
              <a:solidFill>
                <a:srgbClr val="00B050"/>
              </a:solidFill>
              <a:ea typeface="Gulim" pitchFamily="34" charset="-127"/>
            </a:endParaRPr>
          </a:p>
        </p:txBody>
      </p:sp>
      <p:cxnSp>
        <p:nvCxnSpPr>
          <p:cNvPr id="66" name="AutoShape 129"/>
          <p:cNvCxnSpPr>
            <a:cxnSpLocks noChangeShapeType="1"/>
            <a:stCxn id="45" idx="0"/>
            <a:endCxn id="215" idx="1"/>
          </p:cNvCxnSpPr>
          <p:nvPr/>
        </p:nvCxnSpPr>
        <p:spPr bwMode="auto">
          <a:xfrm rot="5400000" flipH="1" flipV="1">
            <a:off x="6625749" y="2872759"/>
            <a:ext cx="394162" cy="270647"/>
          </a:xfrm>
          <a:prstGeom prst="bentConnector2">
            <a:avLst/>
          </a:prstGeom>
          <a:noFill/>
          <a:ln w="12700">
            <a:solidFill>
              <a:schemeClr val="tx1"/>
            </a:solidFill>
            <a:miter lim="800000"/>
            <a:headEnd/>
            <a:tailEnd type="triangle" w="med" len="med"/>
          </a:ln>
          <a:effectLst/>
        </p:spPr>
      </p:cxnSp>
      <p:sp>
        <p:nvSpPr>
          <p:cNvPr id="68" name="Text Box 131"/>
          <p:cNvSpPr txBox="1">
            <a:spLocks noChangeArrowheads="1"/>
          </p:cNvSpPr>
          <p:nvPr/>
        </p:nvSpPr>
        <p:spPr bwMode="auto">
          <a:xfrm>
            <a:off x="5315262" y="3225837"/>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sp>
        <p:nvSpPr>
          <p:cNvPr id="69" name="Text Box 132"/>
          <p:cNvSpPr txBox="1">
            <a:spLocks noChangeArrowheads="1"/>
          </p:cNvSpPr>
          <p:nvPr/>
        </p:nvSpPr>
        <p:spPr bwMode="auto">
          <a:xfrm>
            <a:off x="6283446" y="2857389"/>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sp>
        <p:nvSpPr>
          <p:cNvPr id="70" name="Text Box 133"/>
          <p:cNvSpPr txBox="1">
            <a:spLocks noChangeArrowheads="1"/>
          </p:cNvSpPr>
          <p:nvPr/>
        </p:nvSpPr>
        <p:spPr bwMode="auto">
          <a:xfrm>
            <a:off x="2720533" y="4449357"/>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sp>
        <p:nvSpPr>
          <p:cNvPr id="71" name="Text Box 134"/>
          <p:cNvSpPr txBox="1">
            <a:spLocks noChangeArrowheads="1"/>
          </p:cNvSpPr>
          <p:nvPr/>
        </p:nvSpPr>
        <p:spPr bwMode="auto">
          <a:xfrm>
            <a:off x="2655149" y="5438996"/>
            <a:ext cx="390525" cy="257175"/>
          </a:xfrm>
          <a:prstGeom prst="rect">
            <a:avLst/>
          </a:prstGeom>
          <a:noFill/>
          <a:ln w="12700">
            <a:noFill/>
            <a:miter lim="800000"/>
            <a:headEnd/>
            <a:tailEnd/>
          </a:ln>
          <a:effectLst/>
        </p:spPr>
        <p:txBody>
          <a:bodyPr wrap="none">
            <a:spAutoFit/>
          </a:bodyPr>
          <a:lstStyle/>
          <a:p>
            <a:pPr algn="l" defTabSz="762000">
              <a:spcBef>
                <a:spcPct val="0"/>
              </a:spcBef>
              <a:buClrTx/>
            </a:pPr>
            <a:r>
              <a:rPr lang="en-US" altLang="ko-KR" sz="1200" dirty="0">
                <a:solidFill>
                  <a:srgbClr val="FF0000"/>
                </a:solidFill>
                <a:ea typeface="Gulim" pitchFamily="34" charset="-127"/>
              </a:rPr>
              <a:t>No</a:t>
            </a:r>
          </a:p>
        </p:txBody>
      </p:sp>
      <p:cxnSp>
        <p:nvCxnSpPr>
          <p:cNvPr id="72" name="AutoShape 137"/>
          <p:cNvCxnSpPr>
            <a:cxnSpLocks noChangeShapeType="1"/>
            <a:stCxn id="19" idx="1"/>
            <a:endCxn id="34" idx="3"/>
          </p:cNvCxnSpPr>
          <p:nvPr/>
        </p:nvCxnSpPr>
        <p:spPr bwMode="auto">
          <a:xfrm rot="10800000" flipV="1">
            <a:off x="2307268" y="2723041"/>
            <a:ext cx="1169579" cy="344213"/>
          </a:xfrm>
          <a:prstGeom prst="bentConnector3">
            <a:avLst>
              <a:gd name="adj1" fmla="val 50000"/>
            </a:avLst>
          </a:prstGeom>
          <a:noFill/>
          <a:ln w="12700">
            <a:solidFill>
              <a:schemeClr val="tx1"/>
            </a:solidFill>
            <a:miter lim="800000"/>
            <a:headEnd/>
            <a:tailEnd type="triangle" w="med" len="med"/>
          </a:ln>
          <a:effectLst/>
        </p:spPr>
      </p:cxnSp>
      <p:sp>
        <p:nvSpPr>
          <p:cNvPr id="215" name="AutoShape 69"/>
          <p:cNvSpPr>
            <a:spLocks noChangeArrowheads="1"/>
          </p:cNvSpPr>
          <p:nvPr/>
        </p:nvSpPr>
        <p:spPr bwMode="auto">
          <a:xfrm>
            <a:off x="6958154" y="2609444"/>
            <a:ext cx="559066" cy="403114"/>
          </a:xfrm>
          <a:prstGeom prst="flowChartProcess">
            <a:avLst/>
          </a:prstGeom>
          <a:solidFill>
            <a:srgbClr val="99FFCC"/>
          </a:solidFill>
          <a:ln w="12700">
            <a:solidFill>
              <a:schemeClr val="tx1"/>
            </a:solidFill>
            <a:miter lim="800000"/>
            <a:headEnd/>
            <a:tailEnd/>
          </a:ln>
          <a:effectLst/>
        </p:spPr>
        <p:txBody>
          <a:bodyPr wrap="none" anchor="ctr"/>
          <a:lstStyle/>
          <a:p>
            <a:pPr defTabSz="762000">
              <a:spcBef>
                <a:spcPct val="0"/>
              </a:spcBef>
              <a:buClrTx/>
            </a:pPr>
            <a:r>
              <a:rPr lang="en-US" altLang="ko-KR" sz="1200" dirty="0" smtClean="0">
                <a:ea typeface="Gulim" pitchFamily="34" charset="-127"/>
              </a:rPr>
              <a:t>HW </a:t>
            </a:r>
            <a:endParaRPr lang="en-US" altLang="ko-KR" sz="1200" dirty="0">
              <a:ea typeface="Gulim" pitchFamily="34" charset="-127"/>
            </a:endParaRPr>
          </a:p>
        </p:txBody>
      </p:sp>
    </p:spTree>
    <p:extLst>
      <p:ext uri="{BB962C8B-B14F-4D97-AF65-F5344CB8AC3E}">
        <p14:creationId xmlns="" xmlns:p14="http://schemas.microsoft.com/office/powerpoint/2010/main" val="1306038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071219" cy="492443"/>
          </a:xfrm>
        </p:spPr>
        <p:txBody>
          <a:bodyPr/>
          <a:lstStyle/>
          <a:p>
            <a:r>
              <a:rPr lang="en-US" dirty="0" err="1" smtClean="0"/>
              <a:t>Bloqueos</a:t>
            </a:r>
            <a:r>
              <a:rPr lang="en-US" dirty="0" smtClean="0"/>
              <a:t> 3G</a:t>
            </a:r>
            <a:endParaRPr lang="en-US" dirty="0"/>
          </a:p>
        </p:txBody>
      </p:sp>
      <p:sp>
        <p:nvSpPr>
          <p:cNvPr id="6" name="Text Placeholder 2"/>
          <p:cNvSpPr>
            <a:spLocks noGrp="1"/>
          </p:cNvSpPr>
          <p:nvPr>
            <p:ph type="body" sz="quarter" idx="10"/>
          </p:nvPr>
        </p:nvSpPr>
        <p:spPr bwMode="gray">
          <a:xfrm>
            <a:off x="504000" y="1440000"/>
            <a:ext cx="8224838" cy="2492990"/>
          </a:xfrm>
        </p:spPr>
        <p:txBody>
          <a:bodyPr>
            <a:spAutoFit/>
          </a:bodyPr>
          <a:lstStyle/>
          <a:p>
            <a:pPr marL="0" indent="0">
              <a:buNone/>
            </a:pPr>
            <a:r>
              <a:rPr lang="es-ES" b="1" dirty="0" smtClean="0"/>
              <a:t>Principales causas:</a:t>
            </a:r>
          </a:p>
          <a:p>
            <a:pPr marL="0" indent="0">
              <a:buNone/>
            </a:pPr>
            <a:endParaRPr b="1" dirty="0" smtClean="0"/>
          </a:p>
          <a:p>
            <a:pPr lvl="1">
              <a:buSzPct val="120000"/>
            </a:pPr>
            <a:r>
              <a:rPr dirty="0" err="1" smtClean="0"/>
              <a:t>Cobertura</a:t>
            </a:r>
            <a:endParaRPr dirty="0" smtClean="0"/>
          </a:p>
          <a:p>
            <a:pPr lvl="1">
              <a:buSzPct val="120000"/>
            </a:pPr>
            <a:r>
              <a:rPr lang="es-ES" dirty="0" smtClean="0"/>
              <a:t>Capacidad / Congestión</a:t>
            </a:r>
          </a:p>
          <a:p>
            <a:pPr lvl="1">
              <a:buSzPct val="120000"/>
            </a:pPr>
            <a:r>
              <a:rPr lang="es-ES" dirty="0" smtClean="0"/>
              <a:t>Parametrización</a:t>
            </a:r>
          </a:p>
          <a:p>
            <a:pPr lvl="1">
              <a:buSzPct val="120000"/>
            </a:pPr>
            <a:r>
              <a:rPr lang="es-ES" dirty="0" smtClean="0"/>
              <a:t>Colindancias</a:t>
            </a:r>
          </a:p>
          <a:p>
            <a:pPr lvl="1">
              <a:buSzPct val="120000"/>
            </a:pPr>
            <a:r>
              <a:rPr lang="es-ES" dirty="0" smtClean="0"/>
              <a:t>Calidad / Interferencia / Polución de pilotos</a:t>
            </a:r>
          </a:p>
          <a:p>
            <a:pPr lvl="1">
              <a:buSzPct val="120000"/>
            </a:pPr>
            <a:r>
              <a:rPr lang="es-ES" dirty="0"/>
              <a:t>No Radio – Indisponibilidad / Transmisión / Alarmas / </a:t>
            </a:r>
            <a:r>
              <a:rPr lang="es-ES" dirty="0" err="1"/>
              <a:t>Unspecified</a:t>
            </a:r>
            <a:endParaRPr lang="es-ES" dirty="0"/>
          </a:p>
          <a:p>
            <a:pPr marL="0" lvl="1" indent="0">
              <a:buSzPct val="120000"/>
              <a:buNone/>
            </a:pPr>
            <a:endParaRPr lang="es-ES" dirty="0" smtClean="0"/>
          </a:p>
        </p:txBody>
      </p:sp>
    </p:spTree>
    <p:extLst>
      <p:ext uri="{BB962C8B-B14F-4D97-AF65-F5344CB8AC3E}">
        <p14:creationId xmlns="" xmlns:p14="http://schemas.microsoft.com/office/powerpoint/2010/main" val="13060380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Bloqueos</a:t>
            </a:r>
            <a:r>
              <a:rPr lang="en-US" dirty="0" smtClean="0"/>
              <a:t> 3G</a:t>
            </a:r>
          </a:p>
        </p:txBody>
      </p:sp>
      <p:sp>
        <p:nvSpPr>
          <p:cNvPr id="7" name="Pentagon 6"/>
          <p:cNvSpPr/>
          <p:nvPr/>
        </p:nvSpPr>
        <p:spPr>
          <a:xfrm>
            <a:off x="215188" y="1539593"/>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7" y="1001800"/>
            <a:ext cx="635551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Font typeface="Arial" pitchFamily="34" charset="0"/>
            </a:pPr>
            <a:r>
              <a:rPr lang="es-ES" b="1" dirty="0" smtClean="0">
                <a:solidFill>
                  <a:schemeClr val="bg2"/>
                </a:solidFill>
                <a:latin typeface="+mj-lt"/>
              </a:rPr>
              <a:t>Tipo de casuística</a:t>
            </a:r>
            <a:endParaRPr lang="en-US" b="1" dirty="0" smtClean="0">
              <a:solidFill>
                <a:schemeClr val="bg2"/>
              </a:solidFill>
              <a:latin typeface="+mj-lt"/>
            </a:endParaRPr>
          </a:p>
        </p:txBody>
      </p:sp>
      <p:cxnSp>
        <p:nvCxnSpPr>
          <p:cNvPr id="17" name="Straight Connector 16"/>
          <p:cNvCxnSpPr/>
          <p:nvPr/>
        </p:nvCxnSpPr>
        <p:spPr>
          <a:xfrm>
            <a:off x="2469803" y="1332774"/>
            <a:ext cx="65891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58877" y="1539593"/>
            <a:ext cx="6589133"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Malos</a:t>
            </a:r>
            <a:r>
              <a:rPr lang="en-US" sz="1400" dirty="0" smtClean="0"/>
              <a:t> </a:t>
            </a:r>
            <a:r>
              <a:rPr lang="en-US" sz="1400" dirty="0" err="1" smtClean="0"/>
              <a:t>niveles</a:t>
            </a:r>
            <a:r>
              <a:rPr lang="en-US" sz="1400" dirty="0" smtClean="0"/>
              <a:t> de </a:t>
            </a:r>
            <a:r>
              <a:rPr lang="en-US" sz="1400" dirty="0" err="1" smtClean="0"/>
              <a:t>señal</a:t>
            </a:r>
            <a:r>
              <a:rPr lang="en-US" sz="1400" dirty="0" smtClean="0"/>
              <a:t> (RSCP &lt; -105 </a:t>
            </a:r>
            <a:r>
              <a:rPr lang="en-US" sz="1400" dirty="0" err="1" smtClean="0"/>
              <a:t>dBm</a:t>
            </a:r>
            <a:r>
              <a:rPr lang="en-US" sz="1400" dirty="0" smtClean="0"/>
              <a:t>) de la </a:t>
            </a:r>
            <a:r>
              <a:rPr lang="en-US" sz="1400" dirty="0" err="1" smtClean="0"/>
              <a:t>celda</a:t>
            </a:r>
            <a:r>
              <a:rPr lang="en-US" sz="1400" dirty="0" smtClean="0"/>
              <a:t> </a:t>
            </a:r>
            <a:r>
              <a:rPr lang="en-US" sz="1400" dirty="0" err="1" smtClean="0"/>
              <a:t>acampada</a:t>
            </a:r>
            <a:r>
              <a:rPr lang="en-US" sz="1400" dirty="0" smtClean="0"/>
              <a:t> y </a:t>
            </a:r>
            <a:r>
              <a:rPr lang="en-US" sz="1400" dirty="0" err="1" smtClean="0"/>
              <a:t>malos</a:t>
            </a:r>
            <a:r>
              <a:rPr lang="en-US" sz="1400" dirty="0" smtClean="0"/>
              <a:t> </a:t>
            </a:r>
            <a:r>
              <a:rPr lang="en-US" sz="1400" dirty="0" err="1" smtClean="0"/>
              <a:t>niveles</a:t>
            </a:r>
            <a:r>
              <a:rPr lang="en-US" sz="1400" dirty="0" smtClean="0"/>
              <a:t> en </a:t>
            </a:r>
            <a:r>
              <a:rPr lang="en-US" sz="1400" dirty="0" err="1" smtClean="0"/>
              <a:t>las</a:t>
            </a:r>
            <a:r>
              <a:rPr lang="en-US" sz="1400" dirty="0" smtClean="0"/>
              <a:t> </a:t>
            </a:r>
            <a:r>
              <a:rPr lang="en-US" sz="1400" dirty="0" err="1" smtClean="0"/>
              <a:t>colindancias</a:t>
            </a:r>
            <a:endParaRPr lang="en-US" sz="1400" dirty="0"/>
          </a:p>
        </p:txBody>
      </p:sp>
      <p:sp>
        <p:nvSpPr>
          <p:cNvPr id="28" name="Pentagon 6"/>
          <p:cNvSpPr/>
          <p:nvPr/>
        </p:nvSpPr>
        <p:spPr>
          <a:xfrm>
            <a:off x="215188" y="232805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sp>
        <p:nvSpPr>
          <p:cNvPr id="29" name="Pentagon 6"/>
          <p:cNvSpPr/>
          <p:nvPr/>
        </p:nvSpPr>
        <p:spPr>
          <a:xfrm>
            <a:off x="215188" y="312237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0" name="Pentagon 6"/>
          <p:cNvSpPr/>
          <p:nvPr/>
        </p:nvSpPr>
        <p:spPr>
          <a:xfrm>
            <a:off x="215188" y="3908689"/>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32" name="Pentagon 6"/>
          <p:cNvSpPr/>
          <p:nvPr/>
        </p:nvSpPr>
        <p:spPr>
          <a:xfrm>
            <a:off x="215188" y="46976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3" name="Pentagon 6"/>
          <p:cNvSpPr/>
          <p:nvPr/>
        </p:nvSpPr>
        <p:spPr>
          <a:xfrm>
            <a:off x="215188" y="54859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6" name="TextBox 15"/>
          <p:cNvSpPr txBox="1"/>
          <p:nvPr/>
        </p:nvSpPr>
        <p:spPr>
          <a:xfrm>
            <a:off x="2469804" y="2328058"/>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La </a:t>
            </a:r>
            <a:r>
              <a:rPr lang="en-US" sz="1400" dirty="0" err="1" smtClean="0"/>
              <a:t>celda</a:t>
            </a:r>
            <a:r>
              <a:rPr lang="en-US" sz="1400" dirty="0" smtClean="0"/>
              <a:t> </a:t>
            </a:r>
            <a:r>
              <a:rPr lang="en-US" sz="1400" dirty="0" err="1" smtClean="0"/>
              <a:t>en</a:t>
            </a:r>
            <a:r>
              <a:rPr lang="en-US" sz="1400" dirty="0" smtClean="0"/>
              <a:t> la </a:t>
            </a:r>
            <a:r>
              <a:rPr lang="en-US" sz="1400" dirty="0" err="1" smtClean="0"/>
              <a:t>que</a:t>
            </a:r>
            <a:r>
              <a:rPr lang="en-US" sz="1400" dirty="0" smtClean="0"/>
              <a:t> </a:t>
            </a:r>
            <a:r>
              <a:rPr lang="en-US" sz="1400" dirty="0" err="1" smtClean="0"/>
              <a:t>estamos</a:t>
            </a:r>
            <a:r>
              <a:rPr lang="en-US" sz="1400" dirty="0" smtClean="0"/>
              <a:t> </a:t>
            </a:r>
            <a:r>
              <a:rPr lang="en-US" sz="1400" dirty="0" err="1" smtClean="0"/>
              <a:t>acampados</a:t>
            </a:r>
            <a:r>
              <a:rPr lang="en-US" sz="1400" dirty="0" smtClean="0"/>
              <a:t> </a:t>
            </a:r>
            <a:r>
              <a:rPr lang="en-US" sz="1400" dirty="0" err="1" smtClean="0"/>
              <a:t>está</a:t>
            </a:r>
            <a:r>
              <a:rPr lang="en-US" sz="1400" dirty="0" smtClean="0"/>
              <a:t> </a:t>
            </a:r>
            <a:r>
              <a:rPr lang="en-US" sz="1400" dirty="0" err="1" smtClean="0"/>
              <a:t>congestionada</a:t>
            </a:r>
            <a:r>
              <a:rPr lang="en-US" sz="1400" dirty="0" smtClean="0"/>
              <a:t> </a:t>
            </a:r>
            <a:r>
              <a:rPr lang="en-US" sz="1400" dirty="0" err="1" smtClean="0"/>
              <a:t>por</a:t>
            </a:r>
            <a:r>
              <a:rPr lang="en-US" sz="1400" dirty="0" smtClean="0"/>
              <a:t> lo </a:t>
            </a:r>
            <a:r>
              <a:rPr lang="en-US" sz="1400" dirty="0" err="1" smtClean="0"/>
              <a:t>que</a:t>
            </a:r>
            <a:r>
              <a:rPr lang="en-US" sz="1400" dirty="0" smtClean="0"/>
              <a:t> no se </a:t>
            </a:r>
            <a:r>
              <a:rPr lang="en-US" sz="1400" dirty="0" err="1" smtClean="0"/>
              <a:t>permite</a:t>
            </a:r>
            <a:r>
              <a:rPr lang="en-US" sz="1400" dirty="0" smtClean="0"/>
              <a:t> el </a:t>
            </a:r>
            <a:r>
              <a:rPr lang="en-US" sz="1400" dirty="0" err="1" smtClean="0"/>
              <a:t>acceso</a:t>
            </a:r>
            <a:r>
              <a:rPr lang="en-US" sz="1400" dirty="0" smtClean="0"/>
              <a:t>.</a:t>
            </a:r>
          </a:p>
        </p:txBody>
      </p:sp>
      <p:sp>
        <p:nvSpPr>
          <p:cNvPr id="39" name="TextBox 15"/>
          <p:cNvSpPr txBox="1"/>
          <p:nvPr/>
        </p:nvSpPr>
        <p:spPr>
          <a:xfrm>
            <a:off x="2469804" y="3122374"/>
            <a:ext cx="6589132"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Mala </a:t>
            </a:r>
            <a:r>
              <a:rPr lang="en-US" sz="1400" dirty="0" err="1" smtClean="0"/>
              <a:t>parametrización</a:t>
            </a:r>
            <a:r>
              <a:rPr lang="en-US" sz="1400" dirty="0" smtClean="0"/>
              <a:t> para </a:t>
            </a:r>
            <a:r>
              <a:rPr lang="en-US" sz="1400" dirty="0" err="1" smtClean="0"/>
              <a:t>acceder</a:t>
            </a:r>
            <a:r>
              <a:rPr lang="en-US" sz="1400" dirty="0" smtClean="0"/>
              <a:t> a la red (Access Min, Cell Barred, </a:t>
            </a:r>
            <a:r>
              <a:rPr lang="en-US" sz="1400" dirty="0" err="1" smtClean="0"/>
              <a:t>etc</a:t>
            </a:r>
            <a:r>
              <a:rPr lang="en-US" sz="1400" dirty="0" smtClean="0"/>
              <a:t>).</a:t>
            </a:r>
            <a:endParaRPr lang="en-US" sz="1400" dirty="0"/>
          </a:p>
        </p:txBody>
      </p:sp>
      <p:sp>
        <p:nvSpPr>
          <p:cNvPr id="42" name="TextBox 15"/>
          <p:cNvSpPr txBox="1"/>
          <p:nvPr/>
        </p:nvSpPr>
        <p:spPr>
          <a:xfrm>
            <a:off x="2458878" y="3908689"/>
            <a:ext cx="660005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a:t>Se </a:t>
            </a:r>
            <a:r>
              <a:rPr lang="en-US" sz="1400" dirty="0" err="1"/>
              <a:t>detecta</a:t>
            </a:r>
            <a:r>
              <a:rPr lang="en-US" sz="1400" dirty="0"/>
              <a:t> </a:t>
            </a:r>
            <a:r>
              <a:rPr lang="en-US" sz="1400" dirty="0" err="1"/>
              <a:t>una</a:t>
            </a:r>
            <a:r>
              <a:rPr lang="en-US" sz="1400" dirty="0"/>
              <a:t> </a:t>
            </a:r>
            <a:r>
              <a:rPr lang="en-US" sz="1400" dirty="0" err="1"/>
              <a:t>vecina</a:t>
            </a:r>
            <a:r>
              <a:rPr lang="en-US" sz="1400" dirty="0"/>
              <a:t> con </a:t>
            </a:r>
            <a:r>
              <a:rPr lang="en-US" sz="1400" dirty="0" err="1"/>
              <a:t>buenos</a:t>
            </a:r>
            <a:r>
              <a:rPr lang="en-US" sz="1400" dirty="0"/>
              <a:t> </a:t>
            </a:r>
            <a:r>
              <a:rPr lang="en-US" sz="1400" dirty="0" err="1"/>
              <a:t>niveles</a:t>
            </a:r>
            <a:r>
              <a:rPr lang="en-US" sz="1400" dirty="0"/>
              <a:t> de </a:t>
            </a:r>
            <a:r>
              <a:rPr lang="en-US" sz="1400" dirty="0" err="1"/>
              <a:t>señal</a:t>
            </a:r>
            <a:r>
              <a:rPr lang="en-US" sz="1400" dirty="0"/>
              <a:t> </a:t>
            </a:r>
            <a:r>
              <a:rPr lang="en-US" sz="1400" dirty="0" err="1" smtClean="0"/>
              <a:t>que</a:t>
            </a:r>
            <a:r>
              <a:rPr lang="en-US" sz="1400" dirty="0" smtClean="0"/>
              <a:t> </a:t>
            </a:r>
            <a:r>
              <a:rPr lang="en-US" sz="1400" dirty="0"/>
              <a:t>no </a:t>
            </a:r>
            <a:r>
              <a:rPr lang="en-US" sz="1400" dirty="0" err="1"/>
              <a:t>está</a:t>
            </a:r>
            <a:r>
              <a:rPr lang="en-US" sz="1400" dirty="0"/>
              <a:t> </a:t>
            </a:r>
            <a:r>
              <a:rPr lang="en-US" sz="1400" dirty="0" err="1"/>
              <a:t>definida</a:t>
            </a:r>
            <a:r>
              <a:rPr lang="en-US" sz="1400" dirty="0"/>
              <a:t> en la </a:t>
            </a:r>
            <a:r>
              <a:rPr lang="en-US" sz="1400" dirty="0" err="1"/>
              <a:t>lista</a:t>
            </a:r>
            <a:r>
              <a:rPr lang="en-US" sz="1400" dirty="0"/>
              <a:t> de </a:t>
            </a:r>
            <a:r>
              <a:rPr lang="en-US" sz="1400" dirty="0" err="1" smtClean="0"/>
              <a:t>adjacencias</a:t>
            </a:r>
            <a:r>
              <a:rPr lang="en-US" sz="1400" dirty="0" smtClean="0"/>
              <a:t>.</a:t>
            </a:r>
            <a:endParaRPr lang="en-US" sz="1400" dirty="0"/>
          </a:p>
        </p:txBody>
      </p:sp>
      <p:sp>
        <p:nvSpPr>
          <p:cNvPr id="48" name="TextBox 15"/>
          <p:cNvSpPr txBox="1"/>
          <p:nvPr/>
        </p:nvSpPr>
        <p:spPr>
          <a:xfrm>
            <a:off x="2469804" y="4709036"/>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a:t>Buenos </a:t>
            </a:r>
            <a:r>
              <a:rPr lang="en-US" sz="1400" dirty="0" err="1"/>
              <a:t>niveles</a:t>
            </a:r>
            <a:r>
              <a:rPr lang="en-US" sz="1400" dirty="0"/>
              <a:t> de </a:t>
            </a:r>
            <a:r>
              <a:rPr lang="en-US" sz="1400" dirty="0" err="1"/>
              <a:t>señal</a:t>
            </a:r>
            <a:r>
              <a:rPr lang="en-US" sz="1400" dirty="0"/>
              <a:t> (</a:t>
            </a:r>
            <a:r>
              <a:rPr lang="en-US" sz="1400" dirty="0" smtClean="0"/>
              <a:t>RSCP &gt; -90 </a:t>
            </a:r>
            <a:r>
              <a:rPr lang="en-US" sz="1400" dirty="0" err="1"/>
              <a:t>dBm</a:t>
            </a:r>
            <a:r>
              <a:rPr lang="en-US" sz="1400" dirty="0"/>
              <a:t>) y </a:t>
            </a:r>
            <a:r>
              <a:rPr lang="en-US" sz="1400" dirty="0" err="1"/>
              <a:t>malos</a:t>
            </a:r>
            <a:r>
              <a:rPr lang="en-US" sz="1400" dirty="0"/>
              <a:t> </a:t>
            </a:r>
            <a:r>
              <a:rPr lang="en-US" sz="1400" dirty="0" err="1"/>
              <a:t>niveles</a:t>
            </a:r>
            <a:r>
              <a:rPr lang="en-US" sz="1400" dirty="0"/>
              <a:t> de </a:t>
            </a:r>
            <a:r>
              <a:rPr lang="en-US" sz="1400" dirty="0" err="1"/>
              <a:t>calidad</a:t>
            </a:r>
            <a:r>
              <a:rPr lang="en-US" sz="1400" dirty="0"/>
              <a:t> </a:t>
            </a:r>
            <a:r>
              <a:rPr lang="en-US" sz="1400" dirty="0" smtClean="0"/>
              <a:t>(</a:t>
            </a:r>
            <a:r>
              <a:rPr lang="en-US" sz="1400" dirty="0" err="1" smtClean="0"/>
              <a:t>Ec</a:t>
            </a:r>
            <a:r>
              <a:rPr lang="en-US" sz="1400" dirty="0" smtClean="0"/>
              <a:t>/No &lt; -14)</a:t>
            </a:r>
            <a:endParaRPr lang="en-US" sz="1400" dirty="0"/>
          </a:p>
        </p:txBody>
      </p:sp>
      <p:sp>
        <p:nvSpPr>
          <p:cNvPr id="51" name="TextBox 15"/>
          <p:cNvSpPr txBox="1"/>
          <p:nvPr/>
        </p:nvSpPr>
        <p:spPr>
          <a:xfrm>
            <a:off x="2469804" y="5485931"/>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Pérdidas</a:t>
            </a:r>
            <a:r>
              <a:rPr lang="en-US" sz="1400" dirty="0" smtClean="0"/>
              <a:t> de </a:t>
            </a:r>
            <a:r>
              <a:rPr lang="en-US" sz="1400" dirty="0" err="1" smtClean="0"/>
              <a:t>sincronismo</a:t>
            </a:r>
            <a:r>
              <a:rPr lang="en-US" sz="1400" dirty="0" smtClean="0"/>
              <a:t> (</a:t>
            </a:r>
            <a:r>
              <a:rPr lang="en-US" sz="1400" dirty="0" err="1" smtClean="0"/>
              <a:t>Tx</a:t>
            </a:r>
            <a:r>
              <a:rPr lang="en-US" sz="1400" dirty="0" smtClean="0"/>
              <a:t>)</a:t>
            </a:r>
          </a:p>
          <a:p>
            <a:pPr marL="296863" indent="-296863" algn="just">
              <a:spcAft>
                <a:spcPct val="0"/>
              </a:spcAft>
              <a:buClr>
                <a:schemeClr val="bg2"/>
              </a:buClr>
              <a:buSzPct val="120000"/>
              <a:buFont typeface="Wingdings" pitchFamily="2" charset="2"/>
              <a:buChar char="§"/>
              <a:defRPr/>
            </a:pPr>
            <a:r>
              <a:rPr lang="es-ES" sz="1400" dirty="0" smtClean="0"/>
              <a:t>No se observa ninguna información de una vecina que está definida</a:t>
            </a:r>
          </a:p>
        </p:txBody>
      </p:sp>
    </p:spTree>
    <p:extLst>
      <p:ext uri="{BB962C8B-B14F-4D97-AF65-F5344CB8AC3E}">
        <p14:creationId xmlns="" xmlns:p14="http://schemas.microsoft.com/office/powerpoint/2010/main" val="819740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ox(i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ox(in)">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box(i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ox(i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ox(in)">
                                      <p:cBhvr>
                                        <p:cTn id="6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6" grpId="0"/>
      <p:bldP spid="39" grpId="0"/>
      <p:bldP spid="42" grpId="0"/>
      <p:bldP spid="48" grpId="0"/>
      <p:bldP spid="5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sp>
        <p:nvSpPr>
          <p:cNvPr id="6" name="Text Placeholder 2"/>
          <p:cNvSpPr>
            <a:spLocks noGrp="1"/>
          </p:cNvSpPr>
          <p:nvPr>
            <p:ph type="body" sz="quarter" idx="10"/>
          </p:nvPr>
        </p:nvSpPr>
        <p:spPr bwMode="gray">
          <a:xfrm>
            <a:off x="5730939" y="1454458"/>
            <a:ext cx="3232308" cy="3600986"/>
          </a:xfrm>
        </p:spPr>
        <p:txBody>
          <a:bodyPr wrap="square">
            <a:spAutoFit/>
          </a:bodyPr>
          <a:lstStyle/>
          <a:p>
            <a:pPr lvl="1" algn="just">
              <a:buSzPct val="120000"/>
            </a:pPr>
            <a:r>
              <a:rPr lang="es-ES" dirty="0" smtClean="0"/>
              <a:t>Aplicando un </a:t>
            </a:r>
            <a:r>
              <a:rPr lang="es-ES" b="1" i="1" dirty="0" err="1" smtClean="0"/>
              <a:t>tilt</a:t>
            </a:r>
            <a:r>
              <a:rPr lang="es-ES" b="1" i="1" dirty="0" smtClean="0"/>
              <a:t> mecánico </a:t>
            </a:r>
            <a:r>
              <a:rPr lang="es-ES" dirty="0" smtClean="0"/>
              <a:t>mayor, se reduce el área de cobertura en el lóbulo frontal de la antena, aunque se mantiene en los lóbulos laterales.</a:t>
            </a:r>
          </a:p>
          <a:p>
            <a:pPr lvl="1" algn="just">
              <a:buSzPct val="120000"/>
            </a:pPr>
            <a:endParaRPr lang="es-ES" dirty="0"/>
          </a:p>
          <a:p>
            <a:pPr lvl="1" algn="just">
              <a:buSzPct val="120000"/>
            </a:pPr>
            <a:r>
              <a:rPr lang="es-ES" dirty="0" smtClean="0"/>
              <a:t>Aplicando más </a:t>
            </a:r>
            <a:r>
              <a:rPr lang="es-ES" b="1" i="1" dirty="0" err="1" smtClean="0"/>
              <a:t>tilt</a:t>
            </a:r>
            <a:r>
              <a:rPr lang="es-ES" b="1" i="1" dirty="0" smtClean="0"/>
              <a:t> eléctrico</a:t>
            </a:r>
            <a:r>
              <a:rPr lang="es-ES" dirty="0" smtClean="0"/>
              <a:t>, se produce una reducción más uniforme en todos los lóbulos de la antena; por lo que el patrón de radiación se ve menos afectado.</a:t>
            </a:r>
          </a:p>
        </p:txBody>
      </p:sp>
      <p:pic>
        <p:nvPicPr>
          <p:cNvPr id="13" name="Picture 3"/>
          <p:cNvPicPr>
            <a:picLocks noChangeAspect="1" noChangeArrowheads="1"/>
          </p:cNvPicPr>
          <p:nvPr/>
        </p:nvPicPr>
        <p:blipFill>
          <a:blip r:embed="rId3"/>
          <a:srcRect/>
          <a:stretch>
            <a:fillRect/>
          </a:stretch>
        </p:blipFill>
        <p:spPr bwMode="auto">
          <a:xfrm>
            <a:off x="148846" y="3967599"/>
            <a:ext cx="5677159" cy="2567882"/>
          </a:xfrm>
          <a:prstGeom prst="rect">
            <a:avLst/>
          </a:prstGeom>
          <a:noFill/>
          <a:ln w="12700">
            <a:noFill/>
            <a:miter lim="800000"/>
            <a:headEnd/>
            <a:tailEnd/>
          </a:ln>
          <a:effectLst/>
        </p:spPr>
      </p:pic>
      <p:pic>
        <p:nvPicPr>
          <p:cNvPr id="6145" name="Picture 1"/>
          <p:cNvPicPr>
            <a:picLocks noChangeAspect="1" noChangeArrowheads="1"/>
          </p:cNvPicPr>
          <p:nvPr/>
        </p:nvPicPr>
        <p:blipFill>
          <a:blip r:embed="rId4"/>
          <a:srcRect/>
          <a:stretch>
            <a:fillRect/>
          </a:stretch>
        </p:blipFill>
        <p:spPr bwMode="auto">
          <a:xfrm>
            <a:off x="613023" y="883943"/>
            <a:ext cx="4600575" cy="3133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82" name="Rectangle 5"/>
          <p:cNvSpPr>
            <a:spLocks noGrp="1" noChangeArrowheads="1"/>
          </p:cNvSpPr>
          <p:nvPr>
            <p:ph type="body" idx="4294967295"/>
          </p:nvPr>
        </p:nvSpPr>
        <p:spPr>
          <a:xfrm>
            <a:off x="618406" y="1731461"/>
            <a:ext cx="8164087" cy="4585871"/>
          </a:xfrm>
        </p:spPr>
        <p:txBody>
          <a:bodyPr/>
          <a:lstStyle/>
          <a:p>
            <a:pPr marL="185738" indent="-185738">
              <a:defRPr/>
            </a:pPr>
            <a:r>
              <a:rPr lang="es-ES" b="1" dirty="0" err="1" smtClean="0">
                <a:latin typeface="Calibri" panose="020F0502020204030204" pitchFamily="34" charset="0"/>
              </a:rPr>
              <a:t>Reselección</a:t>
            </a:r>
            <a:r>
              <a:rPr lang="es-ES" b="1" dirty="0" smtClean="0">
                <a:latin typeface="Calibri" panose="020F0502020204030204" pitchFamily="34" charset="0"/>
              </a:rPr>
              <a:t>:</a:t>
            </a:r>
          </a:p>
          <a:p>
            <a:pPr marL="585788" lvl="2" indent="-185738" algn="just">
              <a:lnSpc>
                <a:spcPct val="105000"/>
              </a:lnSpc>
              <a:buSzPct val="70000"/>
              <a:defRPr/>
            </a:pPr>
            <a:r>
              <a:rPr lang="en-US" altLang="zh-CN" sz="1600" dirty="0" smtClean="0">
                <a:latin typeface="Calibri" panose="020F0502020204030204" pitchFamily="34" charset="0"/>
                <a:cs typeface="+mn-cs"/>
              </a:rPr>
              <a:t>El </a:t>
            </a:r>
            <a:r>
              <a:rPr lang="en-US" altLang="zh-CN" sz="1600" dirty="0" err="1" smtClean="0">
                <a:latin typeface="Calibri" panose="020F0502020204030204" pitchFamily="34" charset="0"/>
                <a:cs typeface="+mn-cs"/>
              </a:rPr>
              <a:t>establecimiento</a:t>
            </a:r>
            <a:r>
              <a:rPr lang="en-US" altLang="zh-CN" sz="1600" dirty="0" smtClean="0">
                <a:latin typeface="Calibri" panose="020F0502020204030204" pitchFamily="34" charset="0"/>
                <a:cs typeface="+mn-cs"/>
              </a:rPr>
              <a:t> RRC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fallar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si</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móvil</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hace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reselecciones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constatemente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ocurrir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el </a:t>
            </a:r>
            <a:r>
              <a:rPr lang="en-US" altLang="zh-CN" sz="1600" b="1" i="1" dirty="0" smtClean="0">
                <a:latin typeface="Calibri" panose="020F0502020204030204" pitchFamily="34" charset="0"/>
                <a:cs typeface="+mn-cs"/>
              </a:rPr>
              <a:t>ping-pong </a:t>
            </a:r>
            <a:r>
              <a:rPr lang="en-US" altLang="zh-CN" sz="1600" b="1" i="1" dirty="0" err="1" smtClean="0">
                <a:latin typeface="Calibri" panose="020F0502020204030204" pitchFamily="34" charset="0"/>
                <a:cs typeface="+mn-cs"/>
              </a:rPr>
              <a:t>en</a:t>
            </a:r>
            <a:r>
              <a:rPr lang="en-US" altLang="zh-CN" sz="1600" b="1" i="1" dirty="0" smtClean="0">
                <a:latin typeface="Calibri" panose="020F0502020204030204" pitchFamily="34" charset="0"/>
                <a:cs typeface="+mn-cs"/>
              </a:rPr>
              <a:t> IDLE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ser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causado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mala </a:t>
            </a:r>
            <a:r>
              <a:rPr lang="en-US" altLang="zh-CN" sz="1600" dirty="0" err="1" smtClean="0">
                <a:latin typeface="Calibri" panose="020F0502020204030204" pitchFamily="34" charset="0"/>
                <a:cs typeface="+mn-cs"/>
              </a:rPr>
              <a:t>parametrización</a:t>
            </a:r>
            <a:r>
              <a:rPr lang="en-US" altLang="zh-CN" sz="1600" dirty="0" smtClean="0">
                <a:latin typeface="Calibri" panose="020F0502020204030204" pitchFamily="34" charset="0"/>
                <a:cs typeface="+mn-cs"/>
              </a:rPr>
              <a:t> de la </a:t>
            </a:r>
            <a:r>
              <a:rPr lang="en-US" altLang="zh-CN" sz="1600" dirty="0" err="1" smtClean="0">
                <a:latin typeface="Calibri" panose="020F0502020204030204" pitchFamily="34" charset="0"/>
                <a:cs typeface="+mn-cs"/>
              </a:rPr>
              <a:t>reselección</a:t>
            </a:r>
            <a:r>
              <a:rPr lang="en-US" altLang="zh-CN" sz="1600" dirty="0" smtClean="0">
                <a:latin typeface="Calibri" panose="020F0502020204030204" pitchFamily="34" charset="0"/>
                <a:cs typeface="+mn-cs"/>
              </a:rPr>
              <a:t> o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polución</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pilotos</a:t>
            </a:r>
            <a:r>
              <a:rPr lang="en-US" altLang="zh-CN" sz="1600" dirty="0" smtClean="0">
                <a:latin typeface="Calibri" panose="020F0502020204030204" pitchFamily="34" charset="0"/>
                <a:cs typeface="+mn-cs"/>
              </a:rPr>
              <a:t>.</a:t>
            </a:r>
          </a:p>
          <a:p>
            <a:pPr marL="585788" lvl="2" indent="-185738" algn="just">
              <a:lnSpc>
                <a:spcPct val="105000"/>
              </a:lnSpc>
              <a:buSzPct val="70000"/>
              <a:defRPr/>
            </a:pPr>
            <a:r>
              <a:rPr lang="en-US" altLang="zh-CN" sz="1600" dirty="0" smtClean="0">
                <a:latin typeface="Calibri" panose="020F0502020204030204" pitchFamily="34" charset="0"/>
                <a:cs typeface="+mn-cs"/>
              </a:rPr>
              <a:t>Las zonas con </a:t>
            </a:r>
            <a:r>
              <a:rPr lang="en-US" altLang="zh-CN" sz="1600" dirty="0" err="1" smtClean="0">
                <a:latin typeface="Calibri" panose="020F0502020204030204" pitchFamily="34" charset="0"/>
                <a:cs typeface="+mn-cs"/>
              </a:rPr>
              <a:t>polución</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pilotos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de 3 CPICHs </a:t>
            </a:r>
            <a:r>
              <a:rPr lang="en-US" altLang="zh-CN" sz="1600" dirty="0" err="1" smtClean="0">
                <a:latin typeface="Calibri" panose="020F0502020204030204" pitchFamily="34" charset="0"/>
                <a:cs typeface="+mn-cs"/>
              </a:rPr>
              <a:t>fuertes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deberían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evitarse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Preferiblemente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sólo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debería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existir</a:t>
            </a:r>
            <a:r>
              <a:rPr lang="en-US" altLang="zh-CN" sz="1600" dirty="0" smtClean="0">
                <a:latin typeface="Calibri" panose="020F0502020204030204" pitchFamily="34" charset="0"/>
                <a:cs typeface="+mn-cs"/>
              </a:rPr>
              <a:t> un </a:t>
            </a:r>
            <a:r>
              <a:rPr lang="en-US" altLang="zh-CN" sz="1600" b="1" i="1" dirty="0" smtClean="0">
                <a:latin typeface="Calibri" panose="020F0502020204030204" pitchFamily="34" charset="0"/>
                <a:cs typeface="+mn-cs"/>
              </a:rPr>
              <a:t>CPICH </a:t>
            </a:r>
            <a:r>
              <a:rPr lang="en-US" altLang="zh-CN" sz="1600" b="1" i="1" dirty="0" err="1" smtClean="0">
                <a:latin typeface="Calibri" panose="020F0502020204030204" pitchFamily="34" charset="0"/>
                <a:cs typeface="+mn-cs"/>
              </a:rPr>
              <a:t>dominante</a:t>
            </a:r>
            <a:r>
              <a:rPr lang="en-US" altLang="zh-CN" sz="1600" dirty="0" smtClean="0">
                <a:latin typeface="Calibri" panose="020F0502020204030204" pitchFamily="34" charset="0"/>
                <a:cs typeface="+mn-cs"/>
              </a:rPr>
              <a:t>. Los </a:t>
            </a:r>
            <a:r>
              <a:rPr lang="en-US" altLang="zh-CN" sz="1600" dirty="0" err="1" smtClean="0">
                <a:latin typeface="Calibri" panose="020F0502020204030204" pitchFamily="34" charset="0"/>
                <a:cs typeface="+mn-cs"/>
              </a:rPr>
              <a:t>móviles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encuentran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áreas</a:t>
            </a:r>
            <a:r>
              <a:rPr lang="en-US" altLang="zh-CN" sz="1600" dirty="0" smtClean="0">
                <a:latin typeface="Calibri" panose="020F0502020204030204" pitchFamily="34" charset="0"/>
                <a:cs typeface="+mn-cs"/>
              </a:rPr>
              <a:t> con </a:t>
            </a:r>
            <a:r>
              <a:rPr lang="en-US" altLang="zh-CN" sz="1600" dirty="0" err="1" smtClean="0">
                <a:latin typeface="Calibri" panose="020F0502020204030204" pitchFamily="34" charset="0"/>
                <a:cs typeface="+mn-cs"/>
              </a:rPr>
              <a:t>polución</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pilotos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suelen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experimentar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muchas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actualizaciones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el Active Set y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tanto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gran </a:t>
            </a:r>
            <a:r>
              <a:rPr lang="en-US" altLang="zh-CN" sz="1600" dirty="0" err="1" smtClean="0">
                <a:latin typeface="Calibri" panose="020F0502020204030204" pitchFamily="34" charset="0"/>
                <a:cs typeface="+mn-cs"/>
              </a:rPr>
              <a:t>cantidad</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ocasiones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apropiadas</a:t>
            </a:r>
            <a:r>
              <a:rPr lang="en-US" altLang="zh-CN" sz="1600" dirty="0" smtClean="0">
                <a:latin typeface="Calibri" panose="020F0502020204030204" pitchFamily="34" charset="0"/>
                <a:cs typeface="+mn-cs"/>
              </a:rPr>
              <a:t> no se </a:t>
            </a:r>
            <a:r>
              <a:rPr lang="en-US" altLang="zh-CN" sz="1600" dirty="0" err="1" smtClean="0">
                <a:latin typeface="Calibri" panose="020F0502020204030204" pitchFamily="34" charset="0"/>
                <a:cs typeface="+mn-cs"/>
              </a:rPr>
              <a:t>encuentran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dentro</a:t>
            </a:r>
            <a:r>
              <a:rPr lang="en-US" altLang="zh-CN" sz="1600" dirty="0" smtClean="0">
                <a:latin typeface="Calibri" panose="020F0502020204030204" pitchFamily="34" charset="0"/>
                <a:cs typeface="+mn-cs"/>
              </a:rPr>
              <a:t> del AS. </a:t>
            </a:r>
            <a:endParaRPr lang="en-US" altLang="zh-CN" sz="1600" dirty="0">
              <a:latin typeface="Calibri" panose="020F0502020204030204" pitchFamily="34" charset="0"/>
              <a:cs typeface="+mn-cs"/>
            </a:endParaRPr>
          </a:p>
          <a:p>
            <a:pPr marL="585788" lvl="2" indent="-185738" algn="just">
              <a:lnSpc>
                <a:spcPct val="105000"/>
              </a:lnSpc>
              <a:buSzPct val="70000"/>
              <a:defRPr/>
            </a:pPr>
            <a:r>
              <a:rPr lang="es-ES" altLang="zh-CN" sz="1600" dirty="0" smtClean="0">
                <a:latin typeface="Calibri" panose="020F0502020204030204" pitchFamily="34" charset="0"/>
                <a:cs typeface="+mn-cs"/>
              </a:rPr>
              <a:t>Se recomienda diseñar el sistema de tal forma que las fronteras de selección/</a:t>
            </a:r>
            <a:r>
              <a:rPr lang="es-ES" altLang="zh-CN" sz="1600" dirty="0" err="1" smtClean="0">
                <a:latin typeface="Calibri" panose="020F0502020204030204" pitchFamily="34" charset="0"/>
                <a:cs typeface="+mn-cs"/>
              </a:rPr>
              <a:t>reselección</a:t>
            </a:r>
            <a:r>
              <a:rPr lang="es-ES" altLang="zh-CN" sz="1600" dirty="0" smtClean="0">
                <a:latin typeface="Calibri" panose="020F0502020204030204" pitchFamily="34" charset="0"/>
                <a:cs typeface="+mn-cs"/>
              </a:rPr>
              <a:t> coincidan con las fronteras en modo HO. </a:t>
            </a:r>
            <a:endParaRPr lang="en-US" altLang="zh-CN" sz="1600" dirty="0" smtClean="0">
              <a:latin typeface="Calibri" panose="020F0502020204030204" pitchFamily="34" charset="0"/>
              <a:cs typeface="+mn-cs"/>
            </a:endParaRPr>
          </a:p>
          <a:p>
            <a:pPr marL="585788" lvl="2" indent="-185738" algn="just">
              <a:buSzPct val="70000"/>
              <a:defRPr/>
            </a:pPr>
            <a:r>
              <a:rPr lang="en-US" altLang="zh-CN" sz="1600" dirty="0" smtClean="0">
                <a:latin typeface="Calibri" panose="020F0502020204030204" pitchFamily="34" charset="0"/>
                <a:cs typeface="+mn-cs"/>
              </a:rPr>
              <a:t>Se </a:t>
            </a:r>
            <a:r>
              <a:rPr lang="en-US" altLang="zh-CN" sz="1600" dirty="0" err="1" smtClean="0">
                <a:latin typeface="Calibri" panose="020F0502020204030204" pitchFamily="34" charset="0"/>
                <a:cs typeface="+mn-cs"/>
              </a:rPr>
              <a:t>debe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chequear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los </a:t>
            </a:r>
            <a:r>
              <a:rPr lang="en-US" altLang="zh-CN" sz="1600" dirty="0" err="1" smtClean="0">
                <a:latin typeface="Calibri" panose="020F0502020204030204" pitchFamily="34" charset="0"/>
                <a:cs typeface="+mn-cs"/>
              </a:rPr>
              <a:t>principales</a:t>
            </a:r>
            <a:r>
              <a:rPr lang="en-US" altLang="zh-CN" sz="1600"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parámetros</a:t>
            </a:r>
            <a:r>
              <a:rPr lang="en-US" altLang="zh-CN" sz="1600" b="1" i="1" dirty="0" smtClean="0">
                <a:latin typeface="Calibri" panose="020F0502020204030204" pitchFamily="34" charset="0"/>
                <a:cs typeface="+mn-cs"/>
              </a:rPr>
              <a:t> de </a:t>
            </a:r>
            <a:r>
              <a:rPr lang="en-US" altLang="zh-CN" sz="1600" b="1" i="1" dirty="0" err="1" smtClean="0">
                <a:latin typeface="Calibri" panose="020F0502020204030204" pitchFamily="34" charset="0"/>
                <a:cs typeface="+mn-cs"/>
              </a:rPr>
              <a:t>reselección</a:t>
            </a:r>
            <a:r>
              <a:rPr lang="en-US" altLang="zh-CN" sz="1600" b="1" i="1" dirty="0" smtClean="0">
                <a:latin typeface="Calibri" panose="020F0502020204030204" pitchFamily="34" charset="0"/>
                <a:cs typeface="+mn-cs"/>
              </a:rPr>
              <a:t> </a:t>
            </a:r>
            <a:r>
              <a:rPr lang="en-US" altLang="zh-CN" sz="1600" dirty="0" err="1" smtClean="0">
                <a:latin typeface="Calibri" panose="020F0502020204030204" pitchFamily="34" charset="0"/>
                <a:cs typeface="+mn-cs"/>
              </a:rPr>
              <a:t>están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seteados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correctamente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redes</a:t>
            </a:r>
            <a:r>
              <a:rPr lang="en-US" altLang="zh-CN" sz="1600" dirty="0" smtClean="0">
                <a:latin typeface="Calibri" panose="020F0502020204030204" pitchFamily="34" charset="0"/>
                <a:cs typeface="+mn-cs"/>
              </a:rPr>
              <a:t> </a:t>
            </a:r>
            <a:r>
              <a:rPr lang="en-US" altLang="zh-CN" sz="1600" dirty="0">
                <a:latin typeface="Calibri" panose="020F0502020204030204" pitchFamily="34" charset="0"/>
                <a:cs typeface="+mn-cs"/>
              </a:rPr>
              <a:t>Ericsson </a:t>
            </a:r>
            <a:r>
              <a:rPr lang="en-US" altLang="zh-CN" sz="1600" dirty="0" err="1">
                <a:latin typeface="Calibri" panose="020F0502020204030204" pitchFamily="34" charset="0"/>
                <a:cs typeface="+mn-cs"/>
              </a:rPr>
              <a:t>tendríamos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qQualMin</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qRxLevMin</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maxTxpowerUl</a:t>
            </a:r>
            <a:r>
              <a:rPr lang="en-US" altLang="zh-CN" sz="1600" dirty="0">
                <a:latin typeface="Calibri" panose="020F0502020204030204" pitchFamily="34" charset="0"/>
                <a:cs typeface="+mn-cs"/>
              </a:rPr>
              <a:t>, qHyst2, qOffset2sn, </a:t>
            </a:r>
            <a:r>
              <a:rPr lang="en-US" altLang="zh-CN" sz="1600" dirty="0" err="1">
                <a:latin typeface="Calibri" panose="020F0502020204030204" pitchFamily="34" charset="0"/>
                <a:cs typeface="+mn-cs"/>
              </a:rPr>
              <a:t>treSelection</a:t>
            </a:r>
            <a:r>
              <a:rPr lang="en-US" altLang="zh-CN" sz="1600" dirty="0">
                <a:latin typeface="Calibri" panose="020F0502020204030204" pitchFamily="34" charset="0"/>
                <a:cs typeface="+mn-cs"/>
              </a:rPr>
              <a:t> y</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sIntraSeach</a:t>
            </a:r>
            <a:r>
              <a:rPr lang="en-US" altLang="zh-CN" sz="1600" dirty="0" smtClean="0">
                <a:latin typeface="Calibri" panose="020F0502020204030204" pitchFamily="34" charset="0"/>
                <a:cs typeface="+mn-cs"/>
              </a:rPr>
              <a:t>. </a:t>
            </a:r>
          </a:p>
          <a:p>
            <a:pPr marL="585788" lvl="2" indent="-185738" algn="just">
              <a:buSzPct val="70000"/>
              <a:defRPr/>
            </a:pPr>
            <a:r>
              <a:rPr lang="en-US" sz="1600" dirty="0" smtClean="0">
                <a:latin typeface="Calibri" panose="020F0502020204030204" pitchFamily="34" charset="0"/>
                <a:cs typeface="+mn-cs"/>
              </a:rPr>
              <a:t>La </a:t>
            </a:r>
            <a:r>
              <a:rPr lang="en-US" sz="1600" dirty="0" err="1" smtClean="0">
                <a:latin typeface="Calibri" panose="020F0502020204030204" pitchFamily="34" charset="0"/>
                <a:cs typeface="+mn-cs"/>
              </a:rPr>
              <a:t>decisión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sobre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cuando</a:t>
            </a:r>
            <a:r>
              <a:rPr lang="en-US" sz="1600" dirty="0" smtClean="0">
                <a:latin typeface="Calibri" panose="020F0502020204030204" pitchFamily="34" charset="0"/>
                <a:cs typeface="+mn-cs"/>
              </a:rPr>
              <a:t> se </a:t>
            </a:r>
            <a:r>
              <a:rPr lang="en-US" sz="1600" dirty="0" err="1" smtClean="0">
                <a:latin typeface="Calibri" panose="020F0502020204030204" pitchFamily="34" charset="0"/>
                <a:cs typeface="+mn-cs"/>
              </a:rPr>
              <a:t>deben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iniciar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mediciones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inter_freq</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viene</a:t>
            </a:r>
            <a:r>
              <a:rPr lang="en-US" sz="1600" dirty="0" smtClean="0">
                <a:latin typeface="Calibri" panose="020F0502020204030204" pitchFamily="34" charset="0"/>
                <a:cs typeface="+mn-cs"/>
              </a:rPr>
              <a:t> dada </a:t>
            </a:r>
            <a:r>
              <a:rPr lang="en-US" sz="1600" dirty="0" err="1" smtClean="0">
                <a:latin typeface="Calibri" panose="020F0502020204030204" pitchFamily="34" charset="0"/>
                <a:cs typeface="+mn-cs"/>
              </a:rPr>
              <a:t>por</a:t>
            </a:r>
            <a:r>
              <a:rPr lang="en-US" sz="1600" dirty="0" smtClean="0">
                <a:latin typeface="Calibri" panose="020F0502020204030204" pitchFamily="34" charset="0"/>
                <a:cs typeface="+mn-cs"/>
              </a:rPr>
              <a:t> el </a:t>
            </a:r>
            <a:r>
              <a:rPr lang="en-US" sz="1600" dirty="0" err="1" smtClean="0">
                <a:latin typeface="Calibri" panose="020F0502020204030204" pitchFamily="34" charset="0"/>
                <a:cs typeface="+mn-cs"/>
              </a:rPr>
              <a:t>parámetro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sInterSearch</a:t>
            </a:r>
            <a:r>
              <a:rPr lang="en-US" sz="1600" dirty="0">
                <a:latin typeface="Calibri" panose="020F0502020204030204" pitchFamily="34" charset="0"/>
                <a:cs typeface="+mn-cs"/>
              </a:rPr>
              <a:t>,</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relación</a:t>
            </a:r>
            <a:r>
              <a:rPr lang="en-US" sz="1600" dirty="0" smtClean="0">
                <a:latin typeface="Calibri" panose="020F0502020204030204" pitchFamily="34" charset="0"/>
                <a:cs typeface="+mn-cs"/>
              </a:rPr>
              <a:t>  con </a:t>
            </a:r>
            <a:r>
              <a:rPr lang="en-US" sz="1600" dirty="0" err="1" smtClean="0">
                <a:latin typeface="Calibri" panose="020F0502020204030204" pitchFamily="34" charset="0"/>
                <a:cs typeface="+mn-cs"/>
              </a:rPr>
              <a:t>Squal</a:t>
            </a:r>
            <a:r>
              <a:rPr lang="en-US" sz="1600" dirty="0" smtClean="0">
                <a:latin typeface="Calibri" panose="020F0502020204030204" pitchFamily="34" charset="0"/>
                <a:cs typeface="+mn-cs"/>
              </a:rPr>
              <a:t>.</a:t>
            </a:r>
          </a:p>
          <a:p>
            <a:pPr marL="585788" lvl="2" indent="-185738" algn="just">
              <a:buSzPct val="70000"/>
              <a:defRPr/>
            </a:pPr>
            <a:r>
              <a:rPr lang="en-US" sz="1600" dirty="0" smtClean="0">
                <a:latin typeface="Calibri" panose="020F0502020204030204" pitchFamily="34" charset="0"/>
                <a:cs typeface="+mn-cs"/>
              </a:rPr>
              <a:t>La </a:t>
            </a:r>
            <a:r>
              <a:rPr lang="en-US" sz="1600" dirty="0" err="1" smtClean="0">
                <a:latin typeface="Calibri" panose="020F0502020204030204" pitchFamily="34" charset="0"/>
                <a:cs typeface="+mn-cs"/>
              </a:rPr>
              <a:t>decisión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sobre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cuando</a:t>
            </a:r>
            <a:r>
              <a:rPr lang="en-US" sz="1600" dirty="0" smtClean="0">
                <a:latin typeface="Calibri" panose="020F0502020204030204" pitchFamily="34" charset="0"/>
                <a:cs typeface="+mn-cs"/>
              </a:rPr>
              <a:t> se </a:t>
            </a:r>
            <a:r>
              <a:rPr lang="en-US" sz="1600" dirty="0" err="1" smtClean="0">
                <a:latin typeface="Calibri" panose="020F0502020204030204" pitchFamily="34" charset="0"/>
                <a:cs typeface="+mn-cs"/>
              </a:rPr>
              <a:t>deben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iniciar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mediciones</a:t>
            </a:r>
            <a:r>
              <a:rPr lang="en-US" sz="1600" dirty="0" smtClean="0">
                <a:latin typeface="Calibri" panose="020F0502020204030204" pitchFamily="34" charset="0"/>
                <a:cs typeface="+mn-cs"/>
              </a:rPr>
              <a:t> GSM </a:t>
            </a:r>
            <a:r>
              <a:rPr lang="en-US" sz="1600" dirty="0" err="1" smtClean="0">
                <a:latin typeface="Calibri" panose="020F0502020204030204" pitchFamily="34" charset="0"/>
                <a:cs typeface="+mn-cs"/>
              </a:rPr>
              <a:t>está</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vinculada</a:t>
            </a:r>
            <a:r>
              <a:rPr lang="en-US" sz="1600" dirty="0" smtClean="0">
                <a:latin typeface="Calibri" panose="020F0502020204030204" pitchFamily="34" charset="0"/>
                <a:cs typeface="+mn-cs"/>
              </a:rPr>
              <a:t> con el </a:t>
            </a:r>
            <a:r>
              <a:rPr lang="en-US" sz="1600" dirty="0" err="1" smtClean="0">
                <a:latin typeface="Calibri" panose="020F0502020204030204" pitchFamily="34" charset="0"/>
                <a:cs typeface="+mn-cs"/>
              </a:rPr>
              <a:t>parámetro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sRatSearch</a:t>
            </a:r>
            <a:r>
              <a:rPr lang="en-US" sz="1600" dirty="0">
                <a:latin typeface="Calibri" panose="020F0502020204030204" pitchFamily="34" charset="0"/>
                <a:cs typeface="+mn-cs"/>
              </a:rPr>
              <a:t> </a:t>
            </a:r>
            <a:r>
              <a:rPr lang="en-US" sz="1600" dirty="0" smtClean="0">
                <a:latin typeface="Calibri" panose="020F0502020204030204" pitchFamily="34" charset="0"/>
                <a:cs typeface="+mn-cs"/>
              </a:rPr>
              <a:t>(</a:t>
            </a:r>
            <a:r>
              <a:rPr lang="en-US" sz="1600" dirty="0" err="1" smtClean="0">
                <a:latin typeface="Calibri" panose="020F0502020204030204" pitchFamily="34" charset="0"/>
                <a:cs typeface="+mn-cs"/>
              </a:rPr>
              <a:t>recomendado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4 dB).</a:t>
            </a:r>
            <a:endParaRPr lang="en-US" sz="1800" dirty="0">
              <a:latin typeface="Rotis Sans Serif for Nokia" pitchFamily="34" charset="0"/>
            </a:endParaRPr>
          </a:p>
        </p:txBody>
      </p:sp>
    </p:spTree>
    <p:extLst>
      <p:ext uri="{BB962C8B-B14F-4D97-AF65-F5344CB8AC3E}">
        <p14:creationId xmlns="" xmlns:p14="http://schemas.microsoft.com/office/powerpoint/2010/main" val="16764472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82" name="Rectangle 5"/>
          <p:cNvSpPr>
            <a:spLocks noGrp="1" noChangeArrowheads="1"/>
          </p:cNvSpPr>
          <p:nvPr>
            <p:ph type="body" idx="4294967295"/>
          </p:nvPr>
        </p:nvSpPr>
        <p:spPr>
          <a:xfrm>
            <a:off x="618406" y="1731460"/>
            <a:ext cx="4825464" cy="4930581"/>
          </a:xfrm>
        </p:spPr>
        <p:txBody>
          <a:bodyPr/>
          <a:lstStyle/>
          <a:p>
            <a:pPr marL="185738" indent="-185738">
              <a:defRPr/>
            </a:pPr>
            <a:r>
              <a:rPr lang="es-ES" b="1" dirty="0" err="1" smtClean="0">
                <a:latin typeface="Calibri" panose="020F0502020204030204" pitchFamily="34" charset="0"/>
              </a:rPr>
              <a:t>Reselección</a:t>
            </a:r>
            <a:r>
              <a:rPr lang="es-ES" b="1" dirty="0" smtClean="0">
                <a:latin typeface="Calibri" panose="020F0502020204030204" pitchFamily="34" charset="0"/>
              </a:rPr>
              <a:t>:</a:t>
            </a:r>
          </a:p>
          <a:p>
            <a:pPr marL="585788" lvl="2" indent="-185738" algn="just">
              <a:lnSpc>
                <a:spcPct val="105000"/>
              </a:lnSpc>
              <a:buSzPct val="70000"/>
              <a:defRPr/>
            </a:pPr>
            <a:r>
              <a:rPr lang="en-US" altLang="zh-CN" sz="1600" dirty="0" err="1" smtClean="0">
                <a:latin typeface="Calibri" panose="020F0502020204030204" pitchFamily="34" charset="0"/>
                <a:cs typeface="+mn-cs"/>
              </a:rPr>
              <a:t>qQualMin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representa</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nivel</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mínimo</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calidad</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medido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móvil</a:t>
            </a:r>
            <a:r>
              <a:rPr lang="en-US" altLang="zh-CN" sz="1600" dirty="0">
                <a:latin typeface="Calibri" panose="020F0502020204030204" pitchFamily="34" charset="0"/>
                <a:cs typeface="+mn-cs"/>
              </a:rPr>
              <a:t> </a:t>
            </a:r>
            <a:r>
              <a:rPr lang="en-US" altLang="zh-CN" sz="1600" dirty="0" smtClean="0">
                <a:latin typeface="Calibri" panose="020F0502020204030204" pitchFamily="34" charset="0"/>
                <a:cs typeface="+mn-cs"/>
              </a:rPr>
              <a:t>(rec. -18 dB)</a:t>
            </a:r>
          </a:p>
          <a:p>
            <a:pPr marL="585788" lvl="2" indent="-185738" algn="just">
              <a:lnSpc>
                <a:spcPct val="105000"/>
              </a:lnSpc>
              <a:buSzPct val="70000"/>
              <a:defRPr/>
            </a:pPr>
            <a:r>
              <a:rPr lang="en-US" altLang="zh-CN" sz="1600" dirty="0" err="1" smtClean="0">
                <a:latin typeface="Calibri" panose="020F0502020204030204" pitchFamily="34" charset="0"/>
                <a:cs typeface="+mn-cs"/>
              </a:rPr>
              <a:t>qRxLevMin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representa</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nivel</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mínimo</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señal</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medido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móvil</a:t>
            </a:r>
            <a:r>
              <a:rPr lang="en-US" altLang="zh-CN" sz="1600" dirty="0" smtClean="0">
                <a:latin typeface="Calibri" panose="020F0502020204030204" pitchFamily="34" charset="0"/>
                <a:cs typeface="+mn-cs"/>
              </a:rPr>
              <a:t> (rec. -109 </a:t>
            </a:r>
            <a:r>
              <a:rPr lang="en-US" altLang="zh-CN" sz="1600" dirty="0" err="1" smtClean="0">
                <a:latin typeface="Calibri" panose="020F0502020204030204" pitchFamily="34" charset="0"/>
                <a:cs typeface="+mn-cs"/>
              </a:rPr>
              <a:t>dBm</a:t>
            </a:r>
            <a:r>
              <a:rPr lang="en-US" altLang="zh-CN" sz="1600" dirty="0" smtClean="0">
                <a:latin typeface="Calibri" panose="020F0502020204030204" pitchFamily="34" charset="0"/>
                <a:cs typeface="+mn-cs"/>
              </a:rPr>
              <a:t>)</a:t>
            </a:r>
            <a:endParaRPr lang="en-US" altLang="zh-CN" sz="1600" dirty="0">
              <a:latin typeface="Calibri" panose="020F0502020204030204" pitchFamily="34" charset="0"/>
              <a:cs typeface="+mn-cs"/>
            </a:endParaRPr>
          </a:p>
          <a:p>
            <a:pPr marL="585788" lvl="2" indent="-185738" algn="just">
              <a:lnSpc>
                <a:spcPct val="105000"/>
              </a:lnSpc>
              <a:buSzPct val="70000"/>
              <a:defRPr/>
            </a:pPr>
            <a:r>
              <a:rPr lang="en-US" sz="1600" dirty="0" err="1" smtClean="0">
                <a:latin typeface="Calibri" panose="020F0502020204030204" pitchFamily="34" charset="0"/>
                <a:cs typeface="+mn-cs"/>
              </a:rPr>
              <a:t>qHyst</a:t>
            </a:r>
            <a:r>
              <a:rPr lang="en-US" sz="1600" dirty="0" smtClean="0">
                <a:latin typeface="Calibri" panose="020F0502020204030204" pitchFamily="34" charset="0"/>
                <a:cs typeface="+mn-cs"/>
              </a:rPr>
              <a:t>(s) </a:t>
            </a:r>
            <a:r>
              <a:rPr lang="en-US" sz="1600" dirty="0" err="1" smtClean="0">
                <a:latin typeface="Calibri" panose="020F0502020204030204" pitchFamily="34" charset="0"/>
                <a:cs typeface="+mn-cs"/>
              </a:rPr>
              <a:t>es</a:t>
            </a:r>
            <a:r>
              <a:rPr lang="en-US" sz="1600" dirty="0" smtClean="0">
                <a:latin typeface="Calibri" panose="020F0502020204030204" pitchFamily="34" charset="0"/>
                <a:cs typeface="+mn-cs"/>
              </a:rPr>
              <a:t> el valor de la </a:t>
            </a:r>
            <a:r>
              <a:rPr lang="es-ES" sz="1600" dirty="0" err="1" smtClean="0">
                <a:latin typeface="Calibri" panose="020F0502020204030204" pitchFamily="34" charset="0"/>
                <a:cs typeface="+mn-cs"/>
              </a:rPr>
              <a:t>hysteresis</a:t>
            </a:r>
            <a:r>
              <a:rPr lang="es-ES" sz="1600" dirty="0" smtClean="0">
                <a:latin typeface="Calibri" panose="020F0502020204030204" pitchFamily="34" charset="0"/>
                <a:cs typeface="+mn-cs"/>
              </a:rPr>
              <a:t> que es medido en el </a:t>
            </a:r>
            <a:r>
              <a:rPr lang="es-ES" sz="1600" dirty="0" err="1" smtClean="0">
                <a:latin typeface="Calibri" panose="020F0502020204030204" pitchFamily="34" charset="0"/>
                <a:cs typeface="+mn-cs"/>
              </a:rPr>
              <a:t>system</a:t>
            </a:r>
            <a:r>
              <a:rPr lang="es-ES" sz="1600" dirty="0" smtClean="0">
                <a:latin typeface="Calibri" panose="020F0502020204030204" pitchFamily="34" charset="0"/>
                <a:cs typeface="+mn-cs"/>
              </a:rPr>
              <a:t> </a:t>
            </a:r>
            <a:r>
              <a:rPr lang="es-ES" sz="1600" dirty="0" err="1" smtClean="0">
                <a:latin typeface="Calibri" panose="020F0502020204030204" pitchFamily="34" charset="0"/>
                <a:cs typeface="+mn-cs"/>
              </a:rPr>
              <a:t>information</a:t>
            </a:r>
            <a:r>
              <a:rPr lang="es-ES" sz="1600" dirty="0" smtClean="0">
                <a:latin typeface="Calibri" panose="020F0502020204030204" pitchFamily="34" charset="0"/>
                <a:cs typeface="+mn-cs"/>
              </a:rPr>
              <a:t> de la servidora. qHyst1 es utilizado cuando se emplea un ranking en base al CPICH RSCP mientras que qHyst2 se usa en base a CPICH </a:t>
            </a:r>
            <a:r>
              <a:rPr lang="es-ES" sz="1600" dirty="0" err="1" smtClean="0">
                <a:latin typeface="Calibri" panose="020F0502020204030204" pitchFamily="34" charset="0"/>
                <a:cs typeface="+mn-cs"/>
              </a:rPr>
              <a:t>Ec</a:t>
            </a:r>
            <a:r>
              <a:rPr lang="es-ES" sz="1600" dirty="0" smtClean="0">
                <a:latin typeface="Calibri" panose="020F0502020204030204" pitchFamily="34" charset="0"/>
                <a:cs typeface="+mn-cs"/>
              </a:rPr>
              <a:t>/No</a:t>
            </a:r>
            <a:r>
              <a:rPr lang="en-US" sz="1600" dirty="0" smtClean="0">
                <a:latin typeface="Calibri" panose="020F0502020204030204" pitchFamily="34" charset="0"/>
                <a:cs typeface="+mn-cs"/>
              </a:rPr>
              <a:t> </a:t>
            </a:r>
          </a:p>
          <a:p>
            <a:pPr marL="585788" lvl="2" indent="-185738" algn="just">
              <a:lnSpc>
                <a:spcPct val="105000"/>
              </a:lnSpc>
              <a:buSzPct val="70000"/>
              <a:defRPr/>
            </a:pPr>
            <a:r>
              <a:rPr lang="en-US" sz="1600" dirty="0" err="1" smtClean="0">
                <a:latin typeface="Calibri" panose="020F0502020204030204" pitchFamily="34" charset="0"/>
                <a:cs typeface="+mn-cs"/>
              </a:rPr>
              <a:t>qOffset</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es</a:t>
            </a:r>
            <a:r>
              <a:rPr lang="en-US" sz="1600" dirty="0" smtClean="0">
                <a:latin typeface="Calibri" panose="020F0502020204030204" pitchFamily="34" charset="0"/>
                <a:cs typeface="+mn-cs"/>
              </a:rPr>
              <a:t> el offset entre la </a:t>
            </a:r>
            <a:r>
              <a:rPr lang="en-US" sz="1600" dirty="0" err="1" smtClean="0">
                <a:latin typeface="Calibri" panose="020F0502020204030204" pitchFamily="34" charset="0"/>
                <a:cs typeface="+mn-cs"/>
              </a:rPr>
              <a:t>servidora</a:t>
            </a:r>
            <a:r>
              <a:rPr lang="en-US" sz="1600" dirty="0" smtClean="0">
                <a:latin typeface="Calibri" panose="020F0502020204030204" pitchFamily="34" charset="0"/>
                <a:cs typeface="+mn-cs"/>
              </a:rPr>
              <a:t> y la </a:t>
            </a:r>
            <a:r>
              <a:rPr lang="en-US" sz="1600" dirty="0" err="1" smtClean="0">
                <a:latin typeface="Calibri" panose="020F0502020204030204" pitchFamily="34" charset="0"/>
                <a:cs typeface="+mn-cs"/>
              </a:rPr>
              <a:t>celda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vecina</a:t>
            </a:r>
            <a:r>
              <a:rPr lang="en-US" sz="1600" dirty="0" smtClean="0">
                <a:latin typeface="Calibri" panose="020F0502020204030204" pitchFamily="34" charset="0"/>
                <a:cs typeface="+mn-cs"/>
              </a:rPr>
              <a:t> y </a:t>
            </a:r>
            <a:r>
              <a:rPr lang="en-US" sz="1600" dirty="0" err="1" smtClean="0">
                <a:latin typeface="Calibri" panose="020F0502020204030204" pitchFamily="34" charset="0"/>
                <a:cs typeface="+mn-cs"/>
              </a:rPr>
              <a:t>puede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ser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utilizado</a:t>
            </a:r>
            <a:r>
              <a:rPr lang="en-US" sz="1600" dirty="0" smtClean="0">
                <a:latin typeface="Calibri" panose="020F0502020204030204" pitchFamily="34" charset="0"/>
                <a:cs typeface="+mn-cs"/>
              </a:rPr>
              <a:t> para mover la </a:t>
            </a:r>
            <a:r>
              <a:rPr lang="en-US" sz="1600" dirty="0" err="1" smtClean="0">
                <a:latin typeface="Calibri" panose="020F0502020204030204" pitchFamily="34" charset="0"/>
                <a:cs typeface="+mn-cs"/>
              </a:rPr>
              <a:t>frontera</a:t>
            </a:r>
            <a:r>
              <a:rPr lang="en-US" sz="1600" dirty="0" smtClean="0">
                <a:latin typeface="Calibri" panose="020F0502020204030204" pitchFamily="34" charset="0"/>
                <a:cs typeface="+mn-cs"/>
              </a:rPr>
              <a:t> entre dos </a:t>
            </a:r>
            <a:r>
              <a:rPr lang="en-US" sz="1600" dirty="0" err="1" smtClean="0">
                <a:latin typeface="Calibri" panose="020F0502020204030204" pitchFamily="34" charset="0"/>
                <a:cs typeface="+mn-cs"/>
              </a:rPr>
              <a:t>celdas</a:t>
            </a:r>
            <a:r>
              <a:rPr lang="en-US" sz="1600" dirty="0" smtClean="0">
                <a:latin typeface="Calibri" panose="020F0502020204030204" pitchFamily="34" charset="0"/>
                <a:cs typeface="+mn-cs"/>
              </a:rPr>
              <a:t>. Se define </a:t>
            </a:r>
            <a:r>
              <a:rPr lang="en-US" sz="1600" dirty="0" err="1" smtClean="0">
                <a:latin typeface="Calibri" panose="020F0502020204030204" pitchFamily="34" charset="0"/>
                <a:cs typeface="+mn-cs"/>
              </a:rPr>
              <a:t>por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relación</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vecindad</a:t>
            </a:r>
            <a:r>
              <a:rPr lang="en-US" sz="1600" dirty="0" smtClean="0">
                <a:latin typeface="Calibri" panose="020F0502020204030204" pitchFamily="34" charset="0"/>
                <a:cs typeface="+mn-cs"/>
              </a:rPr>
              <a:t> y se </a:t>
            </a:r>
            <a:r>
              <a:rPr lang="en-US" sz="1600" dirty="0" err="1" smtClean="0">
                <a:latin typeface="Calibri" panose="020F0502020204030204" pitchFamily="34" charset="0"/>
                <a:cs typeface="+mn-cs"/>
              </a:rPr>
              <a:t>emplea</a:t>
            </a:r>
            <a:r>
              <a:rPr lang="en-US" sz="1600" dirty="0" smtClean="0">
                <a:latin typeface="Calibri" panose="020F0502020204030204" pitchFamily="34" charset="0"/>
                <a:cs typeface="+mn-cs"/>
              </a:rPr>
              <a:t> el qOffset1sn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base a CPICH RSCP y qOffset2sn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base a CPICH </a:t>
            </a:r>
            <a:r>
              <a:rPr lang="en-US" sz="1600" dirty="0" err="1" smtClean="0">
                <a:latin typeface="Calibri" panose="020F0502020204030204" pitchFamily="34" charset="0"/>
                <a:cs typeface="+mn-cs"/>
              </a:rPr>
              <a:t>Ec</a:t>
            </a:r>
            <a:r>
              <a:rPr lang="en-US" sz="1600" dirty="0" smtClean="0">
                <a:latin typeface="Calibri" panose="020F0502020204030204" pitchFamily="34" charset="0"/>
                <a:cs typeface="+mn-cs"/>
              </a:rPr>
              <a:t>/No</a:t>
            </a:r>
          </a:p>
          <a:p>
            <a:pPr marL="585788" lvl="2" indent="-185738" algn="just">
              <a:lnSpc>
                <a:spcPct val="105000"/>
              </a:lnSpc>
              <a:buSzPct val="70000"/>
              <a:defRPr/>
            </a:pPr>
            <a:r>
              <a:rPr lang="en-US" sz="1600" dirty="0" err="1" smtClean="0">
                <a:latin typeface="Calibri" panose="020F0502020204030204" pitchFamily="34" charset="0"/>
                <a:cs typeface="+mn-cs"/>
              </a:rPr>
              <a:t>treSelection</a:t>
            </a:r>
            <a:r>
              <a:rPr lang="en-US" sz="1600" dirty="0" smtClean="0">
                <a:latin typeface="Calibri" panose="020F0502020204030204" pitchFamily="34" charset="0"/>
                <a:cs typeface="+mn-cs"/>
              </a:rPr>
              <a:t>, el </a:t>
            </a:r>
            <a:r>
              <a:rPr lang="en-US" sz="1600" dirty="0" err="1" smtClean="0">
                <a:latin typeface="Calibri" panose="020F0502020204030204" pitchFamily="34" charset="0"/>
                <a:cs typeface="+mn-cs"/>
              </a:rPr>
              <a:t>móvil</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reselecciona</a:t>
            </a:r>
            <a:r>
              <a:rPr lang="en-US" sz="1600" dirty="0" smtClean="0">
                <a:latin typeface="Calibri" panose="020F0502020204030204" pitchFamily="34" charset="0"/>
                <a:cs typeface="+mn-cs"/>
              </a:rPr>
              <a:t> a la </a:t>
            </a:r>
            <a:r>
              <a:rPr lang="en-US" sz="1600" dirty="0" err="1" smtClean="0">
                <a:latin typeface="Calibri" panose="020F0502020204030204" pitchFamily="34" charset="0"/>
                <a:cs typeface="+mn-cs"/>
              </a:rPr>
              <a:t>primera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celda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el ranking </a:t>
            </a:r>
            <a:r>
              <a:rPr lang="en-US" sz="1600" dirty="0" err="1" smtClean="0">
                <a:latin typeface="Calibri" panose="020F0502020204030204" pitchFamily="34" charset="0"/>
                <a:cs typeface="+mn-cs"/>
              </a:rPr>
              <a:t>cuando</a:t>
            </a:r>
            <a:r>
              <a:rPr lang="en-US" sz="1600" dirty="0" smtClean="0">
                <a:latin typeface="Calibri" panose="020F0502020204030204" pitchFamily="34" charset="0"/>
                <a:cs typeface="+mn-cs"/>
              </a:rPr>
              <a:t> el </a:t>
            </a:r>
            <a:r>
              <a:rPr lang="en-US" sz="1600" dirty="0" err="1" smtClean="0">
                <a:latin typeface="Calibri" panose="020F0502020204030204" pitchFamily="34" charset="0"/>
                <a:cs typeface="+mn-cs"/>
              </a:rPr>
              <a:t>criterio</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reselección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alcanza</a:t>
            </a:r>
            <a:r>
              <a:rPr lang="en-US" sz="1600" dirty="0" smtClean="0">
                <a:latin typeface="Calibri" panose="020F0502020204030204" pitchFamily="34" charset="0"/>
                <a:cs typeface="+mn-cs"/>
              </a:rPr>
              <a:t> el </a:t>
            </a:r>
            <a:r>
              <a:rPr lang="en-US" sz="1600" dirty="0" err="1" smtClean="0">
                <a:latin typeface="Calibri" panose="020F0502020204030204" pitchFamily="34" charset="0"/>
                <a:cs typeface="+mn-cs"/>
              </a:rPr>
              <a:t>tiempo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seteado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este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parámetro</a:t>
            </a:r>
            <a:r>
              <a:rPr lang="en-US" sz="1600" dirty="0" smtClean="0">
                <a:latin typeface="Calibri" panose="020F0502020204030204" pitchFamily="34" charset="0"/>
                <a:cs typeface="+mn-cs"/>
              </a:rPr>
              <a:t> (rec. 2 </a:t>
            </a:r>
            <a:r>
              <a:rPr lang="en-US" sz="1600" dirty="0" err="1" smtClean="0">
                <a:latin typeface="Calibri" panose="020F0502020204030204" pitchFamily="34" charset="0"/>
                <a:cs typeface="+mn-cs"/>
              </a:rPr>
              <a:t>seg</a:t>
            </a:r>
            <a:r>
              <a:rPr lang="en-US" sz="1600" dirty="0" smtClean="0">
                <a:latin typeface="Calibri" panose="020F0502020204030204" pitchFamily="34" charset="0"/>
                <a:cs typeface="+mn-cs"/>
              </a:rPr>
              <a:t>)</a:t>
            </a:r>
            <a:endParaRPr lang="en-US" sz="1800" dirty="0">
              <a:latin typeface="Rotis Sans Serif for Nokia" pitchFamily="34" charset="0"/>
            </a:endParaRPr>
          </a:p>
        </p:txBody>
      </p:sp>
      <p:pic>
        <p:nvPicPr>
          <p:cNvPr id="5"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5560827" y="1540080"/>
            <a:ext cx="3476871" cy="27429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10811824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Bloqueos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5" name="Freeform 71"/>
          <p:cNvSpPr>
            <a:spLocks/>
          </p:cNvSpPr>
          <p:nvPr/>
        </p:nvSpPr>
        <p:spPr bwMode="auto">
          <a:xfrm>
            <a:off x="1617663" y="3163888"/>
            <a:ext cx="3987800" cy="3270250"/>
          </a:xfrm>
          <a:custGeom>
            <a:avLst/>
            <a:gdLst>
              <a:gd name="T0" fmla="*/ 0 w 2680"/>
              <a:gd name="T1" fmla="*/ 2147483647 h 2060"/>
              <a:gd name="T2" fmla="*/ 2147483647 w 2680"/>
              <a:gd name="T3" fmla="*/ 2147483647 h 2060"/>
              <a:gd name="T4" fmla="*/ 2147483647 w 2680"/>
              <a:gd name="T5" fmla="*/ 2147483647 h 2060"/>
              <a:gd name="T6" fmla="*/ 2147483647 w 2680"/>
              <a:gd name="T7" fmla="*/ 2147483647 h 2060"/>
              <a:gd name="T8" fmla="*/ 2147483647 w 2680"/>
              <a:gd name="T9" fmla="*/ 2147483647 h 2060"/>
              <a:gd name="T10" fmla="*/ 2147483647 w 2680"/>
              <a:gd name="T11" fmla="*/ 2147483647 h 2060"/>
              <a:gd name="T12" fmla="*/ 2147483647 w 2680"/>
              <a:gd name="T13" fmla="*/ 2147483647 h 2060"/>
              <a:gd name="T14" fmla="*/ 2147483647 w 2680"/>
              <a:gd name="T15" fmla="*/ 2147483647 h 2060"/>
              <a:gd name="T16" fmla="*/ 2147483647 w 2680"/>
              <a:gd name="T17" fmla="*/ 2147483647 h 2060"/>
              <a:gd name="T18" fmla="*/ 2147483647 w 2680"/>
              <a:gd name="T19" fmla="*/ 2147483647 h 2060"/>
              <a:gd name="T20" fmla="*/ 2147483647 w 2680"/>
              <a:gd name="T21" fmla="*/ 2147483647 h 2060"/>
              <a:gd name="T22" fmla="*/ 2147483647 w 2680"/>
              <a:gd name="T23" fmla="*/ 2147483647 h 2060"/>
              <a:gd name="T24" fmla="*/ 2147483647 w 2680"/>
              <a:gd name="T25" fmla="*/ 2147483647 h 2060"/>
              <a:gd name="T26" fmla="*/ 2147483647 w 2680"/>
              <a:gd name="T27" fmla="*/ 2147483647 h 2060"/>
              <a:gd name="T28" fmla="*/ 2147483647 w 2680"/>
              <a:gd name="T29" fmla="*/ 2147483647 h 2060"/>
              <a:gd name="T30" fmla="*/ 2147483647 w 2680"/>
              <a:gd name="T31" fmla="*/ 2147483647 h 2060"/>
              <a:gd name="T32" fmla="*/ 2147483647 w 2680"/>
              <a:gd name="T33" fmla="*/ 2147483647 h 2060"/>
              <a:gd name="T34" fmla="*/ 2147483647 w 2680"/>
              <a:gd name="T35" fmla="*/ 2147483647 h 2060"/>
              <a:gd name="T36" fmla="*/ 2147483647 w 2680"/>
              <a:gd name="T37" fmla="*/ 2147483647 h 2060"/>
              <a:gd name="T38" fmla="*/ 2147483647 w 2680"/>
              <a:gd name="T39" fmla="*/ 2147483647 h 2060"/>
              <a:gd name="T40" fmla="*/ 2147483647 w 2680"/>
              <a:gd name="T41" fmla="*/ 2147483647 h 2060"/>
              <a:gd name="T42" fmla="*/ 2147483647 w 2680"/>
              <a:gd name="T43" fmla="*/ 2147483647 h 2060"/>
              <a:gd name="T44" fmla="*/ 2147483647 w 2680"/>
              <a:gd name="T45" fmla="*/ 2147483647 h 2060"/>
              <a:gd name="T46" fmla="*/ 2147483647 w 2680"/>
              <a:gd name="T47" fmla="*/ 2147483647 h 2060"/>
              <a:gd name="T48" fmla="*/ 2147483647 w 2680"/>
              <a:gd name="T49" fmla="*/ 2147483647 h 2060"/>
              <a:gd name="T50" fmla="*/ 2147483647 w 2680"/>
              <a:gd name="T51" fmla="*/ 2147483647 h 2060"/>
              <a:gd name="T52" fmla="*/ 2147483647 w 2680"/>
              <a:gd name="T53" fmla="*/ 0 h 2060"/>
              <a:gd name="T54" fmla="*/ 2147483647 w 2680"/>
              <a:gd name="T55" fmla="*/ 2147483647 h 2060"/>
              <a:gd name="T56" fmla="*/ 2147483647 w 2680"/>
              <a:gd name="T57" fmla="*/ 2147483647 h 2060"/>
              <a:gd name="T58" fmla="*/ 2147483647 w 2680"/>
              <a:gd name="T59" fmla="*/ 2147483647 h 2060"/>
              <a:gd name="T60" fmla="*/ 2147483647 w 2680"/>
              <a:gd name="T61" fmla="*/ 2147483647 h 2060"/>
              <a:gd name="T62" fmla="*/ 2147483647 w 2680"/>
              <a:gd name="T63" fmla="*/ 2147483647 h 2060"/>
              <a:gd name="T64" fmla="*/ 2147483647 w 2680"/>
              <a:gd name="T65" fmla="*/ 2147483647 h 2060"/>
              <a:gd name="T66" fmla="*/ 2147483647 w 2680"/>
              <a:gd name="T67" fmla="*/ 2147483647 h 2060"/>
              <a:gd name="T68" fmla="*/ 2147483647 w 2680"/>
              <a:gd name="T69" fmla="*/ 2147483647 h 2060"/>
              <a:gd name="T70" fmla="*/ 2147483647 w 2680"/>
              <a:gd name="T71" fmla="*/ 2147483647 h 2060"/>
              <a:gd name="T72" fmla="*/ 2147483647 w 2680"/>
              <a:gd name="T73" fmla="*/ 2147483647 h 2060"/>
              <a:gd name="T74" fmla="*/ 2147483647 w 2680"/>
              <a:gd name="T75" fmla="*/ 2147483647 h 2060"/>
              <a:gd name="T76" fmla="*/ 2147483647 w 2680"/>
              <a:gd name="T77" fmla="*/ 2147483647 h 2060"/>
              <a:gd name="T78" fmla="*/ 2147483647 w 2680"/>
              <a:gd name="T79" fmla="*/ 2147483647 h 2060"/>
              <a:gd name="T80" fmla="*/ 2147483647 w 2680"/>
              <a:gd name="T81" fmla="*/ 2147483647 h 2060"/>
              <a:gd name="T82" fmla="*/ 2147483647 w 2680"/>
              <a:gd name="T83" fmla="*/ 2147483647 h 2060"/>
              <a:gd name="T84" fmla="*/ 2147483647 w 2680"/>
              <a:gd name="T85" fmla="*/ 2147483647 h 2060"/>
              <a:gd name="T86" fmla="*/ 2147483647 w 2680"/>
              <a:gd name="T87" fmla="*/ 2147483647 h 2060"/>
              <a:gd name="T88" fmla="*/ 2147483647 w 2680"/>
              <a:gd name="T89" fmla="*/ 2147483647 h 2060"/>
              <a:gd name="T90" fmla="*/ 2147483647 w 2680"/>
              <a:gd name="T91" fmla="*/ 2147483647 h 2060"/>
              <a:gd name="T92" fmla="*/ 2147483647 w 2680"/>
              <a:gd name="T93" fmla="*/ 2147483647 h 2060"/>
              <a:gd name="T94" fmla="*/ 2147483647 w 2680"/>
              <a:gd name="T95" fmla="*/ 2147483647 h 2060"/>
              <a:gd name="T96" fmla="*/ 2147483647 w 2680"/>
              <a:gd name="T97" fmla="*/ 2147483647 h 2060"/>
              <a:gd name="T98" fmla="*/ 2147483647 w 2680"/>
              <a:gd name="T99" fmla="*/ 2147483647 h 2060"/>
              <a:gd name="T100" fmla="*/ 2147483647 w 2680"/>
              <a:gd name="T101" fmla="*/ 2147483647 h 2060"/>
              <a:gd name="T102" fmla="*/ 2147483647 w 2680"/>
              <a:gd name="T103" fmla="*/ 2147483647 h 2060"/>
              <a:gd name="T104" fmla="*/ 2147483647 w 2680"/>
              <a:gd name="T105" fmla="*/ 2147483647 h 2060"/>
              <a:gd name="T106" fmla="*/ 2147483647 w 2680"/>
              <a:gd name="T107" fmla="*/ 2147483647 h 2060"/>
              <a:gd name="T108" fmla="*/ 2147483647 w 2680"/>
              <a:gd name="T109" fmla="*/ 2147483647 h 2060"/>
              <a:gd name="T110" fmla="*/ 2147483647 w 2680"/>
              <a:gd name="T111" fmla="*/ 2147483647 h 2060"/>
              <a:gd name="T112" fmla="*/ 0 w 2680"/>
              <a:gd name="T113" fmla="*/ 2147483647 h 206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80"/>
              <a:gd name="T172" fmla="*/ 0 h 2060"/>
              <a:gd name="T173" fmla="*/ 2680 w 2680"/>
              <a:gd name="T174" fmla="*/ 2060 h 206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80" h="2060">
                <a:moveTo>
                  <a:pt x="0" y="1815"/>
                </a:moveTo>
                <a:cubicBezTo>
                  <a:pt x="13" y="1615"/>
                  <a:pt x="6" y="1398"/>
                  <a:pt x="37" y="1200"/>
                </a:cubicBezTo>
                <a:cubicBezTo>
                  <a:pt x="41" y="1177"/>
                  <a:pt x="73" y="1172"/>
                  <a:pt x="89" y="1155"/>
                </a:cubicBezTo>
                <a:cubicBezTo>
                  <a:pt x="96" y="1138"/>
                  <a:pt x="105" y="1121"/>
                  <a:pt x="111" y="1103"/>
                </a:cubicBezTo>
                <a:cubicBezTo>
                  <a:pt x="120" y="1074"/>
                  <a:pt x="134" y="1015"/>
                  <a:pt x="134" y="1015"/>
                </a:cubicBezTo>
                <a:cubicBezTo>
                  <a:pt x="137" y="990"/>
                  <a:pt x="151" y="876"/>
                  <a:pt x="171" y="859"/>
                </a:cubicBezTo>
                <a:cubicBezTo>
                  <a:pt x="173" y="857"/>
                  <a:pt x="269" y="845"/>
                  <a:pt x="274" y="844"/>
                </a:cubicBezTo>
                <a:cubicBezTo>
                  <a:pt x="314" y="836"/>
                  <a:pt x="393" y="815"/>
                  <a:pt x="393" y="815"/>
                </a:cubicBezTo>
                <a:cubicBezTo>
                  <a:pt x="418" y="795"/>
                  <a:pt x="439" y="769"/>
                  <a:pt x="467" y="755"/>
                </a:cubicBezTo>
                <a:cubicBezTo>
                  <a:pt x="485" y="746"/>
                  <a:pt x="509" y="758"/>
                  <a:pt x="526" y="748"/>
                </a:cubicBezTo>
                <a:cubicBezTo>
                  <a:pt x="675" y="665"/>
                  <a:pt x="502" y="700"/>
                  <a:pt x="645" y="681"/>
                </a:cubicBezTo>
                <a:cubicBezTo>
                  <a:pt x="716" y="610"/>
                  <a:pt x="784" y="539"/>
                  <a:pt x="845" y="459"/>
                </a:cubicBezTo>
                <a:cubicBezTo>
                  <a:pt x="850" y="444"/>
                  <a:pt x="850" y="428"/>
                  <a:pt x="859" y="415"/>
                </a:cubicBezTo>
                <a:cubicBezTo>
                  <a:pt x="864" y="408"/>
                  <a:pt x="876" y="412"/>
                  <a:pt x="882" y="407"/>
                </a:cubicBezTo>
                <a:cubicBezTo>
                  <a:pt x="889" y="402"/>
                  <a:pt x="890" y="392"/>
                  <a:pt x="896" y="385"/>
                </a:cubicBezTo>
                <a:cubicBezTo>
                  <a:pt x="905" y="374"/>
                  <a:pt x="914" y="363"/>
                  <a:pt x="926" y="355"/>
                </a:cubicBezTo>
                <a:cubicBezTo>
                  <a:pt x="944" y="343"/>
                  <a:pt x="965" y="336"/>
                  <a:pt x="985" y="326"/>
                </a:cubicBezTo>
                <a:cubicBezTo>
                  <a:pt x="1000" y="306"/>
                  <a:pt x="1015" y="286"/>
                  <a:pt x="1030" y="266"/>
                </a:cubicBezTo>
                <a:cubicBezTo>
                  <a:pt x="1057" y="230"/>
                  <a:pt x="1119" y="257"/>
                  <a:pt x="1163" y="252"/>
                </a:cubicBezTo>
                <a:cubicBezTo>
                  <a:pt x="1283" y="239"/>
                  <a:pt x="1205" y="246"/>
                  <a:pt x="1363" y="237"/>
                </a:cubicBezTo>
                <a:cubicBezTo>
                  <a:pt x="1373" y="227"/>
                  <a:pt x="1380" y="213"/>
                  <a:pt x="1393" y="207"/>
                </a:cubicBezTo>
                <a:cubicBezTo>
                  <a:pt x="1409" y="200"/>
                  <a:pt x="1428" y="204"/>
                  <a:pt x="1445" y="200"/>
                </a:cubicBezTo>
                <a:cubicBezTo>
                  <a:pt x="1480" y="192"/>
                  <a:pt x="1513" y="179"/>
                  <a:pt x="1548" y="170"/>
                </a:cubicBezTo>
                <a:cubicBezTo>
                  <a:pt x="1553" y="155"/>
                  <a:pt x="1551" y="136"/>
                  <a:pt x="1563" y="126"/>
                </a:cubicBezTo>
                <a:cubicBezTo>
                  <a:pt x="1582" y="111"/>
                  <a:pt x="1716" y="91"/>
                  <a:pt x="1733" y="89"/>
                </a:cubicBezTo>
                <a:cubicBezTo>
                  <a:pt x="1792" y="74"/>
                  <a:pt x="1851" y="69"/>
                  <a:pt x="1911" y="59"/>
                </a:cubicBezTo>
                <a:cubicBezTo>
                  <a:pt x="1981" y="9"/>
                  <a:pt x="2020" y="7"/>
                  <a:pt x="2111" y="0"/>
                </a:cubicBezTo>
                <a:cubicBezTo>
                  <a:pt x="2200" y="2"/>
                  <a:pt x="2289" y="0"/>
                  <a:pt x="2378" y="7"/>
                </a:cubicBezTo>
                <a:cubicBezTo>
                  <a:pt x="2420" y="10"/>
                  <a:pt x="2385" y="47"/>
                  <a:pt x="2407" y="66"/>
                </a:cubicBezTo>
                <a:cubicBezTo>
                  <a:pt x="2422" y="80"/>
                  <a:pt x="2447" y="76"/>
                  <a:pt x="2467" y="81"/>
                </a:cubicBezTo>
                <a:cubicBezTo>
                  <a:pt x="2472" y="96"/>
                  <a:pt x="2474" y="112"/>
                  <a:pt x="2482" y="126"/>
                </a:cubicBezTo>
                <a:cubicBezTo>
                  <a:pt x="2487" y="135"/>
                  <a:pt x="2502" y="138"/>
                  <a:pt x="2504" y="148"/>
                </a:cubicBezTo>
                <a:cubicBezTo>
                  <a:pt x="2512" y="184"/>
                  <a:pt x="2500" y="224"/>
                  <a:pt x="2511" y="259"/>
                </a:cubicBezTo>
                <a:cubicBezTo>
                  <a:pt x="2521" y="291"/>
                  <a:pt x="2552" y="312"/>
                  <a:pt x="2570" y="340"/>
                </a:cubicBezTo>
                <a:cubicBezTo>
                  <a:pt x="2573" y="377"/>
                  <a:pt x="2563" y="418"/>
                  <a:pt x="2578" y="452"/>
                </a:cubicBezTo>
                <a:cubicBezTo>
                  <a:pt x="2597" y="497"/>
                  <a:pt x="2667" y="570"/>
                  <a:pt x="2667" y="570"/>
                </a:cubicBezTo>
                <a:cubicBezTo>
                  <a:pt x="2676" y="642"/>
                  <a:pt x="2680" y="653"/>
                  <a:pt x="2667" y="740"/>
                </a:cubicBezTo>
                <a:cubicBezTo>
                  <a:pt x="2663" y="769"/>
                  <a:pt x="2645" y="794"/>
                  <a:pt x="2637" y="822"/>
                </a:cubicBezTo>
                <a:cubicBezTo>
                  <a:pt x="2625" y="866"/>
                  <a:pt x="2625" y="913"/>
                  <a:pt x="2607" y="955"/>
                </a:cubicBezTo>
                <a:cubicBezTo>
                  <a:pt x="2583" y="1010"/>
                  <a:pt x="2533" y="1039"/>
                  <a:pt x="2489" y="1074"/>
                </a:cubicBezTo>
                <a:cubicBezTo>
                  <a:pt x="2484" y="1089"/>
                  <a:pt x="2482" y="1105"/>
                  <a:pt x="2474" y="1118"/>
                </a:cubicBezTo>
                <a:cubicBezTo>
                  <a:pt x="2462" y="1140"/>
                  <a:pt x="2430" y="1178"/>
                  <a:pt x="2430" y="1178"/>
                </a:cubicBezTo>
                <a:cubicBezTo>
                  <a:pt x="2418" y="1242"/>
                  <a:pt x="2416" y="1302"/>
                  <a:pt x="2319" y="1326"/>
                </a:cubicBezTo>
                <a:cubicBezTo>
                  <a:pt x="2279" y="1336"/>
                  <a:pt x="2200" y="1355"/>
                  <a:pt x="2200" y="1355"/>
                </a:cubicBezTo>
                <a:cubicBezTo>
                  <a:pt x="2173" y="1401"/>
                  <a:pt x="2153" y="1444"/>
                  <a:pt x="2141" y="1496"/>
                </a:cubicBezTo>
                <a:cubicBezTo>
                  <a:pt x="2140" y="1505"/>
                  <a:pt x="2142" y="1630"/>
                  <a:pt x="2111" y="1652"/>
                </a:cubicBezTo>
                <a:cubicBezTo>
                  <a:pt x="2083" y="1673"/>
                  <a:pt x="2042" y="1661"/>
                  <a:pt x="2007" y="1666"/>
                </a:cubicBezTo>
                <a:cubicBezTo>
                  <a:pt x="1995" y="1675"/>
                  <a:pt x="1933" y="1718"/>
                  <a:pt x="1919" y="1741"/>
                </a:cubicBezTo>
                <a:cubicBezTo>
                  <a:pt x="1911" y="1754"/>
                  <a:pt x="1915" y="1774"/>
                  <a:pt x="1904" y="1785"/>
                </a:cubicBezTo>
                <a:cubicBezTo>
                  <a:pt x="1888" y="1801"/>
                  <a:pt x="1863" y="1802"/>
                  <a:pt x="1845" y="1815"/>
                </a:cubicBezTo>
                <a:cubicBezTo>
                  <a:pt x="1823" y="1832"/>
                  <a:pt x="1805" y="1854"/>
                  <a:pt x="1785" y="1874"/>
                </a:cubicBezTo>
                <a:cubicBezTo>
                  <a:pt x="1783" y="1889"/>
                  <a:pt x="1786" y="1905"/>
                  <a:pt x="1778" y="1918"/>
                </a:cubicBezTo>
                <a:cubicBezTo>
                  <a:pt x="1759" y="1949"/>
                  <a:pt x="1710" y="1945"/>
                  <a:pt x="1674" y="1948"/>
                </a:cubicBezTo>
                <a:cubicBezTo>
                  <a:pt x="1615" y="1953"/>
                  <a:pt x="1555" y="1953"/>
                  <a:pt x="1496" y="1955"/>
                </a:cubicBezTo>
                <a:cubicBezTo>
                  <a:pt x="1181" y="1984"/>
                  <a:pt x="864" y="1964"/>
                  <a:pt x="548" y="1985"/>
                </a:cubicBezTo>
                <a:cubicBezTo>
                  <a:pt x="117" y="1978"/>
                  <a:pt x="194" y="2060"/>
                  <a:pt x="15" y="1881"/>
                </a:cubicBezTo>
                <a:cubicBezTo>
                  <a:pt x="3" y="1845"/>
                  <a:pt x="9" y="1867"/>
                  <a:pt x="0" y="1815"/>
                </a:cubicBezTo>
                <a:close/>
              </a:path>
            </a:pathLst>
          </a:custGeom>
          <a:solidFill>
            <a:srgbClr val="99FF66">
              <a:alpha val="50195"/>
            </a:srgbClr>
          </a:solidFill>
          <a:ln w="28575">
            <a:solidFill>
              <a:srgbClr val="00FF00"/>
            </a:solidFill>
            <a:round/>
            <a:headEnd/>
            <a:tailEnd/>
          </a:ln>
        </p:spPr>
        <p:txBody>
          <a:bodyPr lIns="82296" rIns="82296" anchor="ctr">
            <a:spAutoFit/>
          </a:bodyPr>
          <a:lstStyle/>
          <a:p>
            <a:endParaRPr lang="es-VE"/>
          </a:p>
        </p:txBody>
      </p:sp>
      <p:sp>
        <p:nvSpPr>
          <p:cNvPr id="8" name="Freeform 72"/>
          <p:cNvSpPr>
            <a:spLocks/>
          </p:cNvSpPr>
          <p:nvPr/>
        </p:nvSpPr>
        <p:spPr bwMode="auto">
          <a:xfrm rot="8085352">
            <a:off x="3540919" y="2097881"/>
            <a:ext cx="5029200" cy="2814638"/>
          </a:xfrm>
          <a:custGeom>
            <a:avLst/>
            <a:gdLst>
              <a:gd name="T0" fmla="*/ 2147483647 w 2325"/>
              <a:gd name="T1" fmla="*/ 2147483647 h 1722"/>
              <a:gd name="T2" fmla="*/ 2147483647 w 2325"/>
              <a:gd name="T3" fmla="*/ 2147483647 h 1722"/>
              <a:gd name="T4" fmla="*/ 2147483647 w 2325"/>
              <a:gd name="T5" fmla="*/ 2147483647 h 1722"/>
              <a:gd name="T6" fmla="*/ 2147483647 w 2325"/>
              <a:gd name="T7" fmla="*/ 2147483647 h 1722"/>
              <a:gd name="T8" fmla="*/ 2147483647 w 2325"/>
              <a:gd name="T9" fmla="*/ 2147483647 h 1722"/>
              <a:gd name="T10" fmla="*/ 2147483647 w 2325"/>
              <a:gd name="T11" fmla="*/ 2147483647 h 1722"/>
              <a:gd name="T12" fmla="*/ 2147483647 w 2325"/>
              <a:gd name="T13" fmla="*/ 2147483647 h 1722"/>
              <a:gd name="T14" fmla="*/ 2147483647 w 2325"/>
              <a:gd name="T15" fmla="*/ 2147483647 h 1722"/>
              <a:gd name="T16" fmla="*/ 2147483647 w 2325"/>
              <a:gd name="T17" fmla="*/ 2147483647 h 1722"/>
              <a:gd name="T18" fmla="*/ 2147483647 w 2325"/>
              <a:gd name="T19" fmla="*/ 2147483647 h 1722"/>
              <a:gd name="T20" fmla="*/ 2147483647 w 2325"/>
              <a:gd name="T21" fmla="*/ 2147483647 h 1722"/>
              <a:gd name="T22" fmla="*/ 2147483647 w 2325"/>
              <a:gd name="T23" fmla="*/ 2147483647 h 1722"/>
              <a:gd name="T24" fmla="*/ 2147483647 w 2325"/>
              <a:gd name="T25" fmla="*/ 2147483647 h 1722"/>
              <a:gd name="T26" fmla="*/ 2147483647 w 2325"/>
              <a:gd name="T27" fmla="*/ 2147483647 h 1722"/>
              <a:gd name="T28" fmla="*/ 2147483647 w 2325"/>
              <a:gd name="T29" fmla="*/ 2147483647 h 1722"/>
              <a:gd name="T30" fmla="*/ 2147483647 w 2325"/>
              <a:gd name="T31" fmla="*/ 2147483647 h 1722"/>
              <a:gd name="T32" fmla="*/ 2147483647 w 2325"/>
              <a:gd name="T33" fmla="*/ 2147483647 h 1722"/>
              <a:gd name="T34" fmla="*/ 2147483647 w 2325"/>
              <a:gd name="T35" fmla="*/ 2147483647 h 1722"/>
              <a:gd name="T36" fmla="*/ 2147483647 w 2325"/>
              <a:gd name="T37" fmla="*/ 2147483647 h 1722"/>
              <a:gd name="T38" fmla="*/ 2147483647 w 2325"/>
              <a:gd name="T39" fmla="*/ 2147483647 h 1722"/>
              <a:gd name="T40" fmla="*/ 2147483647 w 2325"/>
              <a:gd name="T41" fmla="*/ 2147483647 h 1722"/>
              <a:gd name="T42" fmla="*/ 2147483647 w 2325"/>
              <a:gd name="T43" fmla="*/ 2147483647 h 1722"/>
              <a:gd name="T44" fmla="*/ 2147483647 w 2325"/>
              <a:gd name="T45" fmla="*/ 2147483647 h 1722"/>
              <a:gd name="T46" fmla="*/ 2147483647 w 2325"/>
              <a:gd name="T47" fmla="*/ 2147483647 h 1722"/>
              <a:gd name="T48" fmla="*/ 2147483647 w 2325"/>
              <a:gd name="T49" fmla="*/ 2147483647 h 1722"/>
              <a:gd name="T50" fmla="*/ 2147483647 w 2325"/>
              <a:gd name="T51" fmla="*/ 2147483647 h 1722"/>
              <a:gd name="T52" fmla="*/ 2147483647 w 2325"/>
              <a:gd name="T53" fmla="*/ 2147483647 h 1722"/>
              <a:gd name="T54" fmla="*/ 2147483647 w 2325"/>
              <a:gd name="T55" fmla="*/ 2147483647 h 1722"/>
              <a:gd name="T56" fmla="*/ 2147483647 w 2325"/>
              <a:gd name="T57" fmla="*/ 2147483647 h 1722"/>
              <a:gd name="T58" fmla="*/ 2147483647 w 2325"/>
              <a:gd name="T59" fmla="*/ 2147483647 h 1722"/>
              <a:gd name="T60" fmla="*/ 2147483647 w 2325"/>
              <a:gd name="T61" fmla="*/ 2147483647 h 1722"/>
              <a:gd name="T62" fmla="*/ 2147483647 w 2325"/>
              <a:gd name="T63" fmla="*/ 2147483647 h 1722"/>
              <a:gd name="T64" fmla="*/ 2147483647 w 2325"/>
              <a:gd name="T65" fmla="*/ 2147483647 h 1722"/>
              <a:gd name="T66" fmla="*/ 2147483647 w 2325"/>
              <a:gd name="T67" fmla="*/ 2147483647 h 1722"/>
              <a:gd name="T68" fmla="*/ 2147483647 w 2325"/>
              <a:gd name="T69" fmla="*/ 2147483647 h 1722"/>
              <a:gd name="T70" fmla="*/ 2147483647 w 2325"/>
              <a:gd name="T71" fmla="*/ 2147483647 h 1722"/>
              <a:gd name="T72" fmla="*/ 2147483647 w 2325"/>
              <a:gd name="T73" fmla="*/ 2147483647 h 1722"/>
              <a:gd name="T74" fmla="*/ 2147483647 w 2325"/>
              <a:gd name="T75" fmla="*/ 2147483647 h 172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25"/>
              <a:gd name="T115" fmla="*/ 0 h 1722"/>
              <a:gd name="T116" fmla="*/ 2325 w 2325"/>
              <a:gd name="T117" fmla="*/ 1722 h 172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25" h="1722">
                <a:moveTo>
                  <a:pt x="256" y="78"/>
                </a:moveTo>
                <a:cubicBezTo>
                  <a:pt x="222" y="103"/>
                  <a:pt x="179" y="119"/>
                  <a:pt x="152" y="152"/>
                </a:cubicBezTo>
                <a:cubicBezTo>
                  <a:pt x="147" y="158"/>
                  <a:pt x="149" y="167"/>
                  <a:pt x="145" y="174"/>
                </a:cubicBezTo>
                <a:cubicBezTo>
                  <a:pt x="124" y="211"/>
                  <a:pt x="118" y="215"/>
                  <a:pt x="93" y="241"/>
                </a:cubicBezTo>
                <a:cubicBezTo>
                  <a:pt x="0" y="532"/>
                  <a:pt x="50" y="583"/>
                  <a:pt x="160" y="744"/>
                </a:cubicBezTo>
                <a:cubicBezTo>
                  <a:pt x="177" y="836"/>
                  <a:pt x="169" y="799"/>
                  <a:pt x="182" y="856"/>
                </a:cubicBezTo>
                <a:cubicBezTo>
                  <a:pt x="176" y="1019"/>
                  <a:pt x="167" y="1172"/>
                  <a:pt x="182" y="1337"/>
                </a:cubicBezTo>
                <a:cubicBezTo>
                  <a:pt x="185" y="1374"/>
                  <a:pt x="237" y="1386"/>
                  <a:pt x="264" y="1411"/>
                </a:cubicBezTo>
                <a:cubicBezTo>
                  <a:pt x="332" y="1475"/>
                  <a:pt x="287" y="1459"/>
                  <a:pt x="360" y="1470"/>
                </a:cubicBezTo>
                <a:cubicBezTo>
                  <a:pt x="385" y="1496"/>
                  <a:pt x="417" y="1516"/>
                  <a:pt x="441" y="1544"/>
                </a:cubicBezTo>
                <a:cubicBezTo>
                  <a:pt x="516" y="1631"/>
                  <a:pt x="466" y="1711"/>
                  <a:pt x="619" y="1715"/>
                </a:cubicBezTo>
                <a:cubicBezTo>
                  <a:pt x="814" y="1720"/>
                  <a:pt x="1009" y="1720"/>
                  <a:pt x="1204" y="1722"/>
                </a:cubicBezTo>
                <a:cubicBezTo>
                  <a:pt x="1276" y="1707"/>
                  <a:pt x="1347" y="1692"/>
                  <a:pt x="1419" y="1678"/>
                </a:cubicBezTo>
                <a:cubicBezTo>
                  <a:pt x="1436" y="1675"/>
                  <a:pt x="1455" y="1677"/>
                  <a:pt x="1471" y="1670"/>
                </a:cubicBezTo>
                <a:cubicBezTo>
                  <a:pt x="1479" y="1666"/>
                  <a:pt x="1479" y="1653"/>
                  <a:pt x="1486" y="1648"/>
                </a:cubicBezTo>
                <a:cubicBezTo>
                  <a:pt x="1492" y="1643"/>
                  <a:pt x="1501" y="1643"/>
                  <a:pt x="1508" y="1641"/>
                </a:cubicBezTo>
                <a:cubicBezTo>
                  <a:pt x="1577" y="1594"/>
                  <a:pt x="1630" y="1615"/>
                  <a:pt x="1730" y="1611"/>
                </a:cubicBezTo>
                <a:cubicBezTo>
                  <a:pt x="1789" y="1582"/>
                  <a:pt x="1827" y="1568"/>
                  <a:pt x="1893" y="1559"/>
                </a:cubicBezTo>
                <a:cubicBezTo>
                  <a:pt x="1951" y="1530"/>
                  <a:pt x="2022" y="1510"/>
                  <a:pt x="2086" y="1500"/>
                </a:cubicBezTo>
                <a:cubicBezTo>
                  <a:pt x="2146" y="1481"/>
                  <a:pt x="2102" y="1461"/>
                  <a:pt x="2137" y="1426"/>
                </a:cubicBezTo>
                <a:cubicBezTo>
                  <a:pt x="2148" y="1415"/>
                  <a:pt x="2167" y="1416"/>
                  <a:pt x="2182" y="1411"/>
                </a:cubicBezTo>
                <a:cubicBezTo>
                  <a:pt x="2194" y="1336"/>
                  <a:pt x="2195" y="1293"/>
                  <a:pt x="2249" y="1241"/>
                </a:cubicBezTo>
                <a:cubicBezTo>
                  <a:pt x="2265" y="1207"/>
                  <a:pt x="2276" y="1171"/>
                  <a:pt x="2293" y="1137"/>
                </a:cubicBezTo>
                <a:cubicBezTo>
                  <a:pt x="2325" y="937"/>
                  <a:pt x="2320" y="761"/>
                  <a:pt x="2234" y="589"/>
                </a:cubicBezTo>
                <a:cubicBezTo>
                  <a:pt x="2228" y="535"/>
                  <a:pt x="2229" y="461"/>
                  <a:pt x="2204" y="411"/>
                </a:cubicBezTo>
                <a:cubicBezTo>
                  <a:pt x="2177" y="357"/>
                  <a:pt x="2044" y="346"/>
                  <a:pt x="1989" y="337"/>
                </a:cubicBezTo>
                <a:cubicBezTo>
                  <a:pt x="1746" y="211"/>
                  <a:pt x="1341" y="259"/>
                  <a:pt x="1115" y="256"/>
                </a:cubicBezTo>
                <a:cubicBezTo>
                  <a:pt x="1105" y="248"/>
                  <a:pt x="1098" y="237"/>
                  <a:pt x="1086" y="233"/>
                </a:cubicBezTo>
                <a:cubicBezTo>
                  <a:pt x="1070" y="227"/>
                  <a:pt x="1049" y="235"/>
                  <a:pt x="1034" y="226"/>
                </a:cubicBezTo>
                <a:cubicBezTo>
                  <a:pt x="1013" y="214"/>
                  <a:pt x="999" y="191"/>
                  <a:pt x="982" y="174"/>
                </a:cubicBezTo>
                <a:cubicBezTo>
                  <a:pt x="962" y="154"/>
                  <a:pt x="927" y="157"/>
                  <a:pt x="901" y="144"/>
                </a:cubicBezTo>
                <a:cubicBezTo>
                  <a:pt x="836" y="111"/>
                  <a:pt x="866" y="118"/>
                  <a:pt x="775" y="100"/>
                </a:cubicBezTo>
                <a:cubicBezTo>
                  <a:pt x="719" y="72"/>
                  <a:pt x="651" y="76"/>
                  <a:pt x="589" y="70"/>
                </a:cubicBezTo>
                <a:cubicBezTo>
                  <a:pt x="526" y="30"/>
                  <a:pt x="433" y="30"/>
                  <a:pt x="360" y="18"/>
                </a:cubicBezTo>
                <a:cubicBezTo>
                  <a:pt x="330" y="13"/>
                  <a:pt x="271" y="4"/>
                  <a:pt x="271" y="4"/>
                </a:cubicBezTo>
                <a:cubicBezTo>
                  <a:pt x="251" y="6"/>
                  <a:pt x="228" y="0"/>
                  <a:pt x="212" y="11"/>
                </a:cubicBezTo>
                <a:cubicBezTo>
                  <a:pt x="204" y="17"/>
                  <a:pt x="216" y="31"/>
                  <a:pt x="219" y="41"/>
                </a:cubicBezTo>
                <a:cubicBezTo>
                  <a:pt x="225" y="60"/>
                  <a:pt x="232" y="78"/>
                  <a:pt x="256" y="78"/>
                </a:cubicBezTo>
                <a:close/>
              </a:path>
            </a:pathLst>
          </a:custGeom>
          <a:solidFill>
            <a:srgbClr val="FF9999">
              <a:alpha val="50195"/>
            </a:srgbClr>
          </a:solidFill>
          <a:ln w="28575">
            <a:solidFill>
              <a:schemeClr val="folHlink"/>
            </a:solidFill>
            <a:round/>
            <a:headEnd/>
            <a:tailEnd/>
          </a:ln>
        </p:spPr>
        <p:txBody>
          <a:bodyPr lIns="82296" rIns="82296" anchor="ctr">
            <a:spAutoFit/>
          </a:bodyPr>
          <a:lstStyle/>
          <a:p>
            <a:endParaRPr lang="es-VE"/>
          </a:p>
        </p:txBody>
      </p:sp>
      <p:sp>
        <p:nvSpPr>
          <p:cNvPr id="9" name="Line 73"/>
          <p:cNvSpPr>
            <a:spLocks noChangeShapeType="1"/>
          </p:cNvSpPr>
          <p:nvPr/>
        </p:nvSpPr>
        <p:spPr bwMode="auto">
          <a:xfrm rot="-657527">
            <a:off x="7427913" y="1471613"/>
            <a:ext cx="0" cy="381000"/>
          </a:xfrm>
          <a:prstGeom prst="line">
            <a:avLst/>
          </a:prstGeom>
          <a:noFill/>
          <a:ln w="28575">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0" name="Line 74"/>
          <p:cNvSpPr>
            <a:spLocks noChangeShapeType="1"/>
          </p:cNvSpPr>
          <p:nvPr/>
        </p:nvSpPr>
        <p:spPr bwMode="auto">
          <a:xfrm rot="-657527">
            <a:off x="7485063" y="1817688"/>
            <a:ext cx="301625" cy="2286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1" name="Line 75"/>
          <p:cNvSpPr>
            <a:spLocks noChangeShapeType="1"/>
          </p:cNvSpPr>
          <p:nvPr/>
        </p:nvSpPr>
        <p:spPr bwMode="auto">
          <a:xfrm rot="20942473" flipH="1">
            <a:off x="7183438" y="1876425"/>
            <a:ext cx="304800" cy="228600"/>
          </a:xfrm>
          <a:prstGeom prst="line">
            <a:avLst/>
          </a:prstGeom>
          <a:noFill/>
          <a:ln w="28575">
            <a:solidFill>
              <a:schemeClr val="folHlink"/>
            </a:solidFill>
            <a:round/>
            <a:headEnd/>
            <a:tailEnd type="triangle" w="med" len="me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2" name="Line 76"/>
          <p:cNvSpPr>
            <a:spLocks noChangeShapeType="1"/>
          </p:cNvSpPr>
          <p:nvPr/>
        </p:nvSpPr>
        <p:spPr bwMode="auto">
          <a:xfrm rot="-4024131">
            <a:off x="1458913" y="5829300"/>
            <a:ext cx="0" cy="381000"/>
          </a:xfrm>
          <a:prstGeom prst="line">
            <a:avLst/>
          </a:prstGeom>
          <a:noFill/>
          <a:ln w="28575">
            <a:solidFill>
              <a:schemeClr val="tx1"/>
            </a:solidFill>
            <a:round/>
            <a:headEnd type="triangle" w="med" len="med"/>
            <a:tailEn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3" name="Line 77"/>
          <p:cNvSpPr>
            <a:spLocks noChangeShapeType="1"/>
          </p:cNvSpPr>
          <p:nvPr/>
        </p:nvSpPr>
        <p:spPr bwMode="auto">
          <a:xfrm rot="-4024131">
            <a:off x="1646238" y="5884863"/>
            <a:ext cx="304800" cy="228600"/>
          </a:xfrm>
          <a:prstGeom prst="line">
            <a:avLst/>
          </a:prstGeom>
          <a:noFill/>
          <a:ln w="28575">
            <a:solidFill>
              <a:srgbClr val="009900"/>
            </a:solidFill>
            <a:round/>
            <a:headEnd/>
            <a:tailEnd type="triangle" w="med" len="me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4" name="Line 78"/>
          <p:cNvSpPr>
            <a:spLocks noChangeShapeType="1"/>
          </p:cNvSpPr>
          <p:nvPr/>
        </p:nvSpPr>
        <p:spPr bwMode="auto">
          <a:xfrm rot="17575869" flipH="1">
            <a:off x="1528763" y="6165850"/>
            <a:ext cx="304800" cy="2286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296" rIns="82296" anchor="ctr">
            <a:spAutoFit/>
          </a:bodyPr>
          <a:lstStyle/>
          <a:p>
            <a:endParaRPr lang="es-VE"/>
          </a:p>
        </p:txBody>
      </p:sp>
      <p:sp>
        <p:nvSpPr>
          <p:cNvPr id="15" name="Text Box 79"/>
          <p:cNvSpPr txBox="1">
            <a:spLocks noChangeArrowheads="1"/>
          </p:cNvSpPr>
          <p:nvPr/>
        </p:nvSpPr>
        <p:spPr bwMode="auto">
          <a:xfrm>
            <a:off x="1706563" y="6013450"/>
            <a:ext cx="9429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296" rIns="82296">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r>
              <a:rPr kumimoji="0" lang="en-US" altLang="zh-CN" sz="1400" b="1">
                <a:latin typeface="Arial" charset="0"/>
              </a:rPr>
              <a:t>sector a1</a:t>
            </a:r>
          </a:p>
        </p:txBody>
      </p:sp>
      <p:sp>
        <p:nvSpPr>
          <p:cNvPr id="16" name="Text Box 80"/>
          <p:cNvSpPr txBox="1">
            <a:spLocks noChangeArrowheads="1"/>
          </p:cNvSpPr>
          <p:nvPr/>
        </p:nvSpPr>
        <p:spPr bwMode="auto">
          <a:xfrm>
            <a:off x="6453188" y="1665288"/>
            <a:ext cx="9525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296" rIns="82296">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r>
              <a:rPr kumimoji="0" lang="en-US" altLang="zh-CN" sz="1400" b="1">
                <a:latin typeface="Arial" charset="0"/>
              </a:rPr>
              <a:t>sector b1</a:t>
            </a:r>
          </a:p>
        </p:txBody>
      </p:sp>
      <p:sp>
        <p:nvSpPr>
          <p:cNvPr id="17" name="Freeform 81"/>
          <p:cNvSpPr>
            <a:spLocks/>
          </p:cNvSpPr>
          <p:nvPr/>
        </p:nvSpPr>
        <p:spPr bwMode="auto">
          <a:xfrm>
            <a:off x="4611688" y="3222625"/>
            <a:ext cx="755650" cy="1692275"/>
          </a:xfrm>
          <a:custGeom>
            <a:avLst/>
            <a:gdLst>
              <a:gd name="T0" fmla="*/ 0 w 476"/>
              <a:gd name="T1" fmla="*/ 0 h 1066"/>
              <a:gd name="T2" fmla="*/ 2147483647 w 476"/>
              <a:gd name="T3" fmla="*/ 2147483647 h 1066"/>
              <a:gd name="T4" fmla="*/ 2147483647 w 476"/>
              <a:gd name="T5" fmla="*/ 2147483647 h 1066"/>
              <a:gd name="T6" fmla="*/ 2147483647 w 476"/>
              <a:gd name="T7" fmla="*/ 2147483647 h 1066"/>
              <a:gd name="T8" fmla="*/ 2147483647 w 476"/>
              <a:gd name="T9" fmla="*/ 2147483647 h 1066"/>
              <a:gd name="T10" fmla="*/ 2147483647 w 476"/>
              <a:gd name="T11" fmla="*/ 2147483647 h 1066"/>
              <a:gd name="T12" fmla="*/ 2147483647 w 476"/>
              <a:gd name="T13" fmla="*/ 2147483647 h 1066"/>
              <a:gd name="T14" fmla="*/ 2147483647 w 476"/>
              <a:gd name="T15" fmla="*/ 2147483647 h 1066"/>
              <a:gd name="T16" fmla="*/ 2147483647 w 476"/>
              <a:gd name="T17" fmla="*/ 2147483647 h 1066"/>
              <a:gd name="T18" fmla="*/ 2147483647 w 476"/>
              <a:gd name="T19" fmla="*/ 2147483647 h 1066"/>
              <a:gd name="T20" fmla="*/ 2147483647 w 476"/>
              <a:gd name="T21" fmla="*/ 2147483647 h 1066"/>
              <a:gd name="T22" fmla="*/ 2147483647 w 476"/>
              <a:gd name="T23" fmla="*/ 2147483647 h 1066"/>
              <a:gd name="T24" fmla="*/ 2147483647 w 476"/>
              <a:gd name="T25" fmla="*/ 2147483647 h 106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76"/>
              <a:gd name="T40" fmla="*/ 0 h 1066"/>
              <a:gd name="T41" fmla="*/ 476 w 476"/>
              <a:gd name="T42" fmla="*/ 1066 h 106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76" h="1066">
                <a:moveTo>
                  <a:pt x="0" y="0"/>
                </a:moveTo>
                <a:cubicBezTo>
                  <a:pt x="5" y="12"/>
                  <a:pt x="6" y="26"/>
                  <a:pt x="14" y="36"/>
                </a:cubicBezTo>
                <a:cubicBezTo>
                  <a:pt x="22" y="46"/>
                  <a:pt x="97" y="54"/>
                  <a:pt x="113" y="57"/>
                </a:cubicBezTo>
                <a:cubicBezTo>
                  <a:pt x="141" y="85"/>
                  <a:pt x="165" y="112"/>
                  <a:pt x="197" y="134"/>
                </a:cubicBezTo>
                <a:cubicBezTo>
                  <a:pt x="213" y="184"/>
                  <a:pt x="200" y="167"/>
                  <a:pt x="226" y="191"/>
                </a:cubicBezTo>
                <a:cubicBezTo>
                  <a:pt x="243" y="243"/>
                  <a:pt x="240" y="300"/>
                  <a:pt x="289" y="332"/>
                </a:cubicBezTo>
                <a:cubicBezTo>
                  <a:pt x="297" y="356"/>
                  <a:pt x="307" y="371"/>
                  <a:pt x="324" y="389"/>
                </a:cubicBezTo>
                <a:cubicBezTo>
                  <a:pt x="329" y="403"/>
                  <a:pt x="348" y="489"/>
                  <a:pt x="353" y="494"/>
                </a:cubicBezTo>
                <a:cubicBezTo>
                  <a:pt x="358" y="499"/>
                  <a:pt x="367" y="499"/>
                  <a:pt x="374" y="502"/>
                </a:cubicBezTo>
                <a:cubicBezTo>
                  <a:pt x="385" y="535"/>
                  <a:pt x="412" y="552"/>
                  <a:pt x="423" y="586"/>
                </a:cubicBezTo>
                <a:cubicBezTo>
                  <a:pt x="430" y="629"/>
                  <a:pt x="445" y="653"/>
                  <a:pt x="458" y="692"/>
                </a:cubicBezTo>
                <a:cubicBezTo>
                  <a:pt x="472" y="781"/>
                  <a:pt x="476" y="801"/>
                  <a:pt x="466" y="911"/>
                </a:cubicBezTo>
                <a:cubicBezTo>
                  <a:pt x="461" y="967"/>
                  <a:pt x="430" y="1003"/>
                  <a:pt x="430" y="1066"/>
                </a:cubicBezTo>
              </a:path>
            </a:pathLst>
          </a:custGeom>
          <a:noFill/>
          <a:ln w="28575">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lIns="82550" tIns="41275" rIns="82550" bIns="41275" anchor="ctr">
            <a:spAutoFit/>
          </a:bodyPr>
          <a:lstStyle/>
          <a:p>
            <a:endParaRPr lang="es-VE"/>
          </a:p>
        </p:txBody>
      </p:sp>
      <p:sp>
        <p:nvSpPr>
          <p:cNvPr id="18" name="Oval 82"/>
          <p:cNvSpPr>
            <a:spLocks noChangeArrowheads="1"/>
          </p:cNvSpPr>
          <p:nvPr/>
        </p:nvSpPr>
        <p:spPr bwMode="auto">
          <a:xfrm>
            <a:off x="5103813" y="3821113"/>
            <a:ext cx="73025" cy="74612"/>
          </a:xfrm>
          <a:prstGeom prst="ellipse">
            <a:avLst/>
          </a:prstGeom>
          <a:solidFill>
            <a:srgbClr val="FEACF0"/>
          </a:solidFill>
          <a:ln w="28575">
            <a:solidFill>
              <a:schemeClr val="tx1"/>
            </a:solidFill>
            <a:round/>
            <a:headEnd/>
            <a:tailEnd/>
          </a:ln>
        </p:spPr>
        <p:txBody>
          <a:bodyPr wrap="none" lIns="82550" tIns="41275" rIns="82550" bIns="41275" anchor="ctr">
            <a:spAutoFit/>
          </a:bodyPr>
          <a:lstStyle/>
          <a:p>
            <a:endParaRPr lang="en-US"/>
          </a:p>
        </p:txBody>
      </p:sp>
      <p:sp>
        <p:nvSpPr>
          <p:cNvPr id="19" name="Line 83"/>
          <p:cNvSpPr>
            <a:spLocks noChangeShapeType="1"/>
          </p:cNvSpPr>
          <p:nvPr/>
        </p:nvSpPr>
        <p:spPr bwMode="auto">
          <a:xfrm flipV="1">
            <a:off x="2459038" y="2590800"/>
            <a:ext cx="4551362" cy="3074988"/>
          </a:xfrm>
          <a:prstGeom prst="line">
            <a:avLst/>
          </a:prstGeom>
          <a:noFill/>
          <a:ln w="28575">
            <a:solidFill>
              <a:schemeClr val="tx1"/>
            </a:solidFill>
            <a:prstDash val="sysDot"/>
            <a:round/>
            <a:headEnd/>
            <a:tailEnd type="triangle" w="med" len="med"/>
          </a:ln>
          <a:extLst>
            <a:ext uri="{909E8E84-426E-40DD-AFC4-6F175D3DCCD1}">
              <a14:hiddenFill xmlns="" xmlns:a14="http://schemas.microsoft.com/office/drawing/2010/main">
                <a:noFill/>
              </a14:hiddenFill>
            </a:ext>
          </a:extLst>
        </p:spPr>
        <p:txBody>
          <a:bodyPr lIns="82550" tIns="41275" rIns="82550" bIns="41275" anchor="ctr">
            <a:spAutoFit/>
          </a:bodyPr>
          <a:lstStyle/>
          <a:p>
            <a:endParaRPr lang="es-VE"/>
          </a:p>
        </p:txBody>
      </p:sp>
      <p:grpSp>
        <p:nvGrpSpPr>
          <p:cNvPr id="20" name="Group 84"/>
          <p:cNvGrpSpPr>
            <a:grpSpLocks/>
          </p:cNvGrpSpPr>
          <p:nvPr/>
        </p:nvGrpSpPr>
        <p:grpSpPr bwMode="auto">
          <a:xfrm flipH="1">
            <a:off x="5029200" y="3429000"/>
            <a:ext cx="557213" cy="614363"/>
            <a:chOff x="3571" y="1481"/>
            <a:chExt cx="666" cy="829"/>
          </a:xfrm>
        </p:grpSpPr>
        <p:grpSp>
          <p:nvGrpSpPr>
            <p:cNvPr id="21" name="Group 85"/>
            <p:cNvGrpSpPr>
              <a:grpSpLocks/>
            </p:cNvGrpSpPr>
            <p:nvPr/>
          </p:nvGrpSpPr>
          <p:grpSpPr bwMode="auto">
            <a:xfrm>
              <a:off x="3571" y="1723"/>
              <a:ext cx="576" cy="587"/>
              <a:chOff x="3571" y="1723"/>
              <a:chExt cx="576" cy="587"/>
            </a:xfrm>
          </p:grpSpPr>
          <p:sp>
            <p:nvSpPr>
              <p:cNvPr id="23" name="Freeform 86"/>
              <p:cNvSpPr>
                <a:spLocks/>
              </p:cNvSpPr>
              <p:nvPr/>
            </p:nvSpPr>
            <p:spPr bwMode="auto">
              <a:xfrm>
                <a:off x="3590" y="2231"/>
                <a:ext cx="350" cy="66"/>
              </a:xfrm>
              <a:custGeom>
                <a:avLst/>
                <a:gdLst>
                  <a:gd name="T0" fmla="*/ 0 w 350"/>
                  <a:gd name="T1" fmla="*/ 7 h 66"/>
                  <a:gd name="T2" fmla="*/ 190 w 350"/>
                  <a:gd name="T3" fmla="*/ 0 h 66"/>
                  <a:gd name="T4" fmla="*/ 349 w 350"/>
                  <a:gd name="T5" fmla="*/ 29 h 66"/>
                  <a:gd name="T6" fmla="*/ 309 w 350"/>
                  <a:gd name="T7" fmla="*/ 65 h 66"/>
                  <a:gd name="T8" fmla="*/ 156 w 350"/>
                  <a:gd name="T9" fmla="*/ 59 h 66"/>
                  <a:gd name="T10" fmla="*/ 0 w 350"/>
                  <a:gd name="T11" fmla="*/ 7 h 66"/>
                  <a:gd name="T12" fmla="*/ 0 60000 65536"/>
                  <a:gd name="T13" fmla="*/ 0 60000 65536"/>
                  <a:gd name="T14" fmla="*/ 0 60000 65536"/>
                  <a:gd name="T15" fmla="*/ 0 60000 65536"/>
                  <a:gd name="T16" fmla="*/ 0 60000 65536"/>
                  <a:gd name="T17" fmla="*/ 0 60000 65536"/>
                  <a:gd name="T18" fmla="*/ 0 w 350"/>
                  <a:gd name="T19" fmla="*/ 0 h 66"/>
                  <a:gd name="T20" fmla="*/ 350 w 350"/>
                  <a:gd name="T21" fmla="*/ 66 h 66"/>
                </a:gdLst>
                <a:ahLst/>
                <a:cxnLst>
                  <a:cxn ang="T12">
                    <a:pos x="T0" y="T1"/>
                  </a:cxn>
                  <a:cxn ang="T13">
                    <a:pos x="T2" y="T3"/>
                  </a:cxn>
                  <a:cxn ang="T14">
                    <a:pos x="T4" y="T5"/>
                  </a:cxn>
                  <a:cxn ang="T15">
                    <a:pos x="T6" y="T7"/>
                  </a:cxn>
                  <a:cxn ang="T16">
                    <a:pos x="T8" y="T9"/>
                  </a:cxn>
                  <a:cxn ang="T17">
                    <a:pos x="T10" y="T11"/>
                  </a:cxn>
                </a:cxnLst>
                <a:rect l="T18" t="T19" r="T20" b="T21"/>
                <a:pathLst>
                  <a:path w="350" h="66">
                    <a:moveTo>
                      <a:pt x="0" y="7"/>
                    </a:moveTo>
                    <a:lnTo>
                      <a:pt x="190" y="0"/>
                    </a:lnTo>
                    <a:lnTo>
                      <a:pt x="349" y="29"/>
                    </a:lnTo>
                    <a:lnTo>
                      <a:pt x="309" y="65"/>
                    </a:lnTo>
                    <a:lnTo>
                      <a:pt x="156" y="59"/>
                    </a:lnTo>
                    <a:lnTo>
                      <a:pt x="0" y="7"/>
                    </a:lnTo>
                  </a:path>
                </a:pathLst>
              </a:custGeom>
              <a:solidFill>
                <a:srgbClr val="DDDDDD"/>
              </a:solidFill>
              <a:ln w="6350" cap="rnd">
                <a:solidFill>
                  <a:srgbClr val="000000"/>
                </a:solidFill>
                <a:round/>
                <a:headEnd type="none" w="sm" len="sm"/>
                <a:tailEnd type="none" w="sm" len="sm"/>
              </a:ln>
            </p:spPr>
            <p:txBody>
              <a:bodyPr/>
              <a:lstStyle/>
              <a:p>
                <a:endParaRPr lang="es-VE"/>
              </a:p>
            </p:txBody>
          </p:sp>
          <p:sp>
            <p:nvSpPr>
              <p:cNvPr id="24" name="Freeform 87"/>
              <p:cNvSpPr>
                <a:spLocks/>
              </p:cNvSpPr>
              <p:nvPr/>
            </p:nvSpPr>
            <p:spPr bwMode="auto">
              <a:xfrm>
                <a:off x="3571" y="2239"/>
                <a:ext cx="227" cy="71"/>
              </a:xfrm>
              <a:custGeom>
                <a:avLst/>
                <a:gdLst>
                  <a:gd name="T0" fmla="*/ 207 w 227"/>
                  <a:gd name="T1" fmla="*/ 29 h 71"/>
                  <a:gd name="T2" fmla="*/ 226 w 227"/>
                  <a:gd name="T3" fmla="*/ 43 h 71"/>
                  <a:gd name="T4" fmla="*/ 217 w 227"/>
                  <a:gd name="T5" fmla="*/ 58 h 71"/>
                  <a:gd name="T6" fmla="*/ 194 w 227"/>
                  <a:gd name="T7" fmla="*/ 70 h 71"/>
                  <a:gd name="T8" fmla="*/ 7 w 227"/>
                  <a:gd name="T9" fmla="*/ 39 h 71"/>
                  <a:gd name="T10" fmla="*/ 1 w 227"/>
                  <a:gd name="T11" fmla="*/ 39 h 71"/>
                  <a:gd name="T12" fmla="*/ 0 w 227"/>
                  <a:gd name="T13" fmla="*/ 36 h 71"/>
                  <a:gd name="T14" fmla="*/ 0 w 227"/>
                  <a:gd name="T15" fmla="*/ 31 h 71"/>
                  <a:gd name="T16" fmla="*/ 1 w 227"/>
                  <a:gd name="T17" fmla="*/ 20 h 71"/>
                  <a:gd name="T18" fmla="*/ 5 w 227"/>
                  <a:gd name="T19" fmla="*/ 13 h 71"/>
                  <a:gd name="T20" fmla="*/ 7 w 227"/>
                  <a:gd name="T21" fmla="*/ 6 h 71"/>
                  <a:gd name="T22" fmla="*/ 12 w 227"/>
                  <a:gd name="T23" fmla="*/ 2 h 71"/>
                  <a:gd name="T24" fmla="*/ 19 w 227"/>
                  <a:gd name="T25" fmla="*/ 0 h 71"/>
                  <a:gd name="T26" fmla="*/ 207 w 227"/>
                  <a:gd name="T27" fmla="*/ 29 h 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7"/>
                  <a:gd name="T43" fmla="*/ 0 h 71"/>
                  <a:gd name="T44" fmla="*/ 227 w 227"/>
                  <a:gd name="T45" fmla="*/ 71 h 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7" h="71">
                    <a:moveTo>
                      <a:pt x="207" y="29"/>
                    </a:moveTo>
                    <a:lnTo>
                      <a:pt x="226" y="43"/>
                    </a:lnTo>
                    <a:lnTo>
                      <a:pt x="217" y="58"/>
                    </a:lnTo>
                    <a:lnTo>
                      <a:pt x="194" y="70"/>
                    </a:lnTo>
                    <a:lnTo>
                      <a:pt x="7" y="39"/>
                    </a:lnTo>
                    <a:lnTo>
                      <a:pt x="1" y="39"/>
                    </a:lnTo>
                    <a:lnTo>
                      <a:pt x="0" y="36"/>
                    </a:lnTo>
                    <a:lnTo>
                      <a:pt x="0" y="31"/>
                    </a:lnTo>
                    <a:lnTo>
                      <a:pt x="1" y="20"/>
                    </a:lnTo>
                    <a:lnTo>
                      <a:pt x="5" y="13"/>
                    </a:lnTo>
                    <a:lnTo>
                      <a:pt x="7" y="6"/>
                    </a:lnTo>
                    <a:lnTo>
                      <a:pt x="12" y="2"/>
                    </a:lnTo>
                    <a:lnTo>
                      <a:pt x="19" y="0"/>
                    </a:lnTo>
                    <a:lnTo>
                      <a:pt x="207" y="29"/>
                    </a:lnTo>
                  </a:path>
                </a:pathLst>
              </a:custGeom>
              <a:solidFill>
                <a:srgbClr val="DDDDDD"/>
              </a:solidFill>
              <a:ln w="6350" cap="rnd">
                <a:solidFill>
                  <a:srgbClr val="000000"/>
                </a:solidFill>
                <a:round/>
                <a:headEnd type="none" w="sm" len="sm"/>
                <a:tailEnd type="none" w="sm" len="sm"/>
              </a:ln>
            </p:spPr>
            <p:txBody>
              <a:bodyPr/>
              <a:lstStyle/>
              <a:p>
                <a:endParaRPr lang="es-VE"/>
              </a:p>
            </p:txBody>
          </p:sp>
          <p:sp>
            <p:nvSpPr>
              <p:cNvPr id="25" name="Freeform 88"/>
              <p:cNvSpPr>
                <a:spLocks/>
              </p:cNvSpPr>
              <p:nvPr/>
            </p:nvSpPr>
            <p:spPr bwMode="auto">
              <a:xfrm>
                <a:off x="3766" y="1723"/>
                <a:ext cx="381" cy="587"/>
              </a:xfrm>
              <a:custGeom>
                <a:avLst/>
                <a:gdLst>
                  <a:gd name="T0" fmla="*/ 193 w 381"/>
                  <a:gd name="T1" fmla="*/ 12 h 587"/>
                  <a:gd name="T2" fmla="*/ 198 w 381"/>
                  <a:gd name="T3" fmla="*/ 6 h 587"/>
                  <a:gd name="T4" fmla="*/ 201 w 381"/>
                  <a:gd name="T5" fmla="*/ 4 h 587"/>
                  <a:gd name="T6" fmla="*/ 209 w 381"/>
                  <a:gd name="T7" fmla="*/ 2 h 587"/>
                  <a:gd name="T8" fmla="*/ 230 w 381"/>
                  <a:gd name="T9" fmla="*/ 1 h 587"/>
                  <a:gd name="T10" fmla="*/ 312 w 381"/>
                  <a:gd name="T11" fmla="*/ 0 h 587"/>
                  <a:gd name="T12" fmla="*/ 322 w 381"/>
                  <a:gd name="T13" fmla="*/ 0 h 587"/>
                  <a:gd name="T14" fmla="*/ 329 w 381"/>
                  <a:gd name="T15" fmla="*/ 2 h 587"/>
                  <a:gd name="T16" fmla="*/ 337 w 381"/>
                  <a:gd name="T17" fmla="*/ 4 h 587"/>
                  <a:gd name="T18" fmla="*/ 343 w 381"/>
                  <a:gd name="T19" fmla="*/ 5 h 587"/>
                  <a:gd name="T20" fmla="*/ 348 w 381"/>
                  <a:gd name="T21" fmla="*/ 8 h 587"/>
                  <a:gd name="T22" fmla="*/ 354 w 381"/>
                  <a:gd name="T23" fmla="*/ 13 h 587"/>
                  <a:gd name="T24" fmla="*/ 357 w 381"/>
                  <a:gd name="T25" fmla="*/ 17 h 587"/>
                  <a:gd name="T26" fmla="*/ 363 w 381"/>
                  <a:gd name="T27" fmla="*/ 22 h 587"/>
                  <a:gd name="T28" fmla="*/ 365 w 381"/>
                  <a:gd name="T29" fmla="*/ 29 h 587"/>
                  <a:gd name="T30" fmla="*/ 369 w 381"/>
                  <a:gd name="T31" fmla="*/ 35 h 587"/>
                  <a:gd name="T32" fmla="*/ 371 w 381"/>
                  <a:gd name="T33" fmla="*/ 44 h 587"/>
                  <a:gd name="T34" fmla="*/ 375 w 381"/>
                  <a:gd name="T35" fmla="*/ 51 h 587"/>
                  <a:gd name="T36" fmla="*/ 377 w 381"/>
                  <a:gd name="T37" fmla="*/ 60 h 587"/>
                  <a:gd name="T38" fmla="*/ 380 w 381"/>
                  <a:gd name="T39" fmla="*/ 71 h 587"/>
                  <a:gd name="T40" fmla="*/ 380 w 381"/>
                  <a:gd name="T41" fmla="*/ 77 h 587"/>
                  <a:gd name="T42" fmla="*/ 380 w 381"/>
                  <a:gd name="T43" fmla="*/ 83 h 587"/>
                  <a:gd name="T44" fmla="*/ 375 w 381"/>
                  <a:gd name="T45" fmla="*/ 92 h 587"/>
                  <a:gd name="T46" fmla="*/ 196 w 381"/>
                  <a:gd name="T47" fmla="*/ 538 h 587"/>
                  <a:gd name="T48" fmla="*/ 192 w 381"/>
                  <a:gd name="T49" fmla="*/ 547 h 587"/>
                  <a:gd name="T50" fmla="*/ 191 w 381"/>
                  <a:gd name="T51" fmla="*/ 551 h 587"/>
                  <a:gd name="T52" fmla="*/ 186 w 381"/>
                  <a:gd name="T53" fmla="*/ 557 h 587"/>
                  <a:gd name="T54" fmla="*/ 184 w 381"/>
                  <a:gd name="T55" fmla="*/ 561 h 587"/>
                  <a:gd name="T56" fmla="*/ 177 w 381"/>
                  <a:gd name="T57" fmla="*/ 568 h 587"/>
                  <a:gd name="T58" fmla="*/ 172 w 381"/>
                  <a:gd name="T59" fmla="*/ 573 h 587"/>
                  <a:gd name="T60" fmla="*/ 165 w 381"/>
                  <a:gd name="T61" fmla="*/ 577 h 587"/>
                  <a:gd name="T62" fmla="*/ 161 w 381"/>
                  <a:gd name="T63" fmla="*/ 579 h 587"/>
                  <a:gd name="T64" fmla="*/ 151 w 381"/>
                  <a:gd name="T65" fmla="*/ 582 h 587"/>
                  <a:gd name="T66" fmla="*/ 144 w 381"/>
                  <a:gd name="T67" fmla="*/ 584 h 587"/>
                  <a:gd name="T68" fmla="*/ 132 w 381"/>
                  <a:gd name="T69" fmla="*/ 584 h 587"/>
                  <a:gd name="T70" fmla="*/ 124 w 381"/>
                  <a:gd name="T71" fmla="*/ 586 h 587"/>
                  <a:gd name="T72" fmla="*/ 0 w 381"/>
                  <a:gd name="T73" fmla="*/ 586 h 587"/>
                  <a:gd name="T74" fmla="*/ 6 w 381"/>
                  <a:gd name="T75" fmla="*/ 580 h 587"/>
                  <a:gd name="T76" fmla="*/ 9 w 381"/>
                  <a:gd name="T77" fmla="*/ 575 h 587"/>
                  <a:gd name="T78" fmla="*/ 10 w 381"/>
                  <a:gd name="T79" fmla="*/ 570 h 587"/>
                  <a:gd name="T80" fmla="*/ 13 w 381"/>
                  <a:gd name="T81" fmla="*/ 562 h 587"/>
                  <a:gd name="T82" fmla="*/ 13 w 381"/>
                  <a:gd name="T83" fmla="*/ 554 h 587"/>
                  <a:gd name="T84" fmla="*/ 13 w 381"/>
                  <a:gd name="T85" fmla="*/ 551 h 587"/>
                  <a:gd name="T86" fmla="*/ 11 w 381"/>
                  <a:gd name="T87" fmla="*/ 544 h 587"/>
                  <a:gd name="T88" fmla="*/ 151 w 381"/>
                  <a:gd name="T89" fmla="*/ 544 h 587"/>
                  <a:gd name="T90" fmla="*/ 155 w 381"/>
                  <a:gd name="T91" fmla="*/ 543 h 587"/>
                  <a:gd name="T92" fmla="*/ 157 w 381"/>
                  <a:gd name="T93" fmla="*/ 542 h 587"/>
                  <a:gd name="T94" fmla="*/ 160 w 381"/>
                  <a:gd name="T95" fmla="*/ 539 h 587"/>
                  <a:gd name="T96" fmla="*/ 165 w 381"/>
                  <a:gd name="T97" fmla="*/ 532 h 587"/>
                  <a:gd name="T98" fmla="*/ 168 w 381"/>
                  <a:gd name="T99" fmla="*/ 528 h 587"/>
                  <a:gd name="T100" fmla="*/ 272 w 381"/>
                  <a:gd name="T101" fmla="*/ 262 h 587"/>
                  <a:gd name="T102" fmla="*/ 275 w 381"/>
                  <a:gd name="T103" fmla="*/ 247 h 587"/>
                  <a:gd name="T104" fmla="*/ 274 w 381"/>
                  <a:gd name="T105" fmla="*/ 240 h 587"/>
                  <a:gd name="T106" fmla="*/ 273 w 381"/>
                  <a:gd name="T107" fmla="*/ 226 h 587"/>
                  <a:gd name="T108" fmla="*/ 272 w 381"/>
                  <a:gd name="T109" fmla="*/ 216 h 587"/>
                  <a:gd name="T110" fmla="*/ 193 w 381"/>
                  <a:gd name="T111" fmla="*/ 12 h 5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81"/>
                  <a:gd name="T169" fmla="*/ 0 h 587"/>
                  <a:gd name="T170" fmla="*/ 381 w 381"/>
                  <a:gd name="T171" fmla="*/ 587 h 5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81" h="587">
                    <a:moveTo>
                      <a:pt x="193" y="12"/>
                    </a:moveTo>
                    <a:lnTo>
                      <a:pt x="198" y="6"/>
                    </a:lnTo>
                    <a:lnTo>
                      <a:pt x="201" y="4"/>
                    </a:lnTo>
                    <a:lnTo>
                      <a:pt x="209" y="2"/>
                    </a:lnTo>
                    <a:lnTo>
                      <a:pt x="230" y="1"/>
                    </a:lnTo>
                    <a:lnTo>
                      <a:pt x="312" y="0"/>
                    </a:lnTo>
                    <a:lnTo>
                      <a:pt x="322" y="0"/>
                    </a:lnTo>
                    <a:lnTo>
                      <a:pt x="329" y="2"/>
                    </a:lnTo>
                    <a:lnTo>
                      <a:pt x="337" y="4"/>
                    </a:lnTo>
                    <a:lnTo>
                      <a:pt x="343" y="5"/>
                    </a:lnTo>
                    <a:lnTo>
                      <a:pt x="348" y="8"/>
                    </a:lnTo>
                    <a:lnTo>
                      <a:pt x="354" y="13"/>
                    </a:lnTo>
                    <a:lnTo>
                      <a:pt x="357" y="17"/>
                    </a:lnTo>
                    <a:lnTo>
                      <a:pt x="363" y="22"/>
                    </a:lnTo>
                    <a:lnTo>
                      <a:pt x="365" y="29"/>
                    </a:lnTo>
                    <a:lnTo>
                      <a:pt x="369" y="35"/>
                    </a:lnTo>
                    <a:lnTo>
                      <a:pt x="371" y="44"/>
                    </a:lnTo>
                    <a:lnTo>
                      <a:pt x="375" y="51"/>
                    </a:lnTo>
                    <a:lnTo>
                      <a:pt x="377" y="60"/>
                    </a:lnTo>
                    <a:lnTo>
                      <a:pt x="380" y="71"/>
                    </a:lnTo>
                    <a:lnTo>
                      <a:pt x="380" y="77"/>
                    </a:lnTo>
                    <a:lnTo>
                      <a:pt x="380" y="83"/>
                    </a:lnTo>
                    <a:lnTo>
                      <a:pt x="375" y="92"/>
                    </a:lnTo>
                    <a:lnTo>
                      <a:pt x="196" y="538"/>
                    </a:lnTo>
                    <a:lnTo>
                      <a:pt x="192" y="547"/>
                    </a:lnTo>
                    <a:lnTo>
                      <a:pt x="191" y="551"/>
                    </a:lnTo>
                    <a:lnTo>
                      <a:pt x="186" y="557"/>
                    </a:lnTo>
                    <a:lnTo>
                      <a:pt x="184" y="561"/>
                    </a:lnTo>
                    <a:lnTo>
                      <a:pt x="177" y="568"/>
                    </a:lnTo>
                    <a:lnTo>
                      <a:pt x="172" y="573"/>
                    </a:lnTo>
                    <a:lnTo>
                      <a:pt x="165" y="577"/>
                    </a:lnTo>
                    <a:lnTo>
                      <a:pt x="161" y="579"/>
                    </a:lnTo>
                    <a:lnTo>
                      <a:pt x="151" y="582"/>
                    </a:lnTo>
                    <a:lnTo>
                      <a:pt x="144" y="584"/>
                    </a:lnTo>
                    <a:lnTo>
                      <a:pt x="132" y="584"/>
                    </a:lnTo>
                    <a:lnTo>
                      <a:pt x="124" y="586"/>
                    </a:lnTo>
                    <a:lnTo>
                      <a:pt x="0" y="586"/>
                    </a:lnTo>
                    <a:lnTo>
                      <a:pt x="6" y="580"/>
                    </a:lnTo>
                    <a:lnTo>
                      <a:pt x="9" y="575"/>
                    </a:lnTo>
                    <a:lnTo>
                      <a:pt x="10" y="570"/>
                    </a:lnTo>
                    <a:lnTo>
                      <a:pt x="13" y="562"/>
                    </a:lnTo>
                    <a:lnTo>
                      <a:pt x="13" y="554"/>
                    </a:lnTo>
                    <a:lnTo>
                      <a:pt x="13" y="551"/>
                    </a:lnTo>
                    <a:lnTo>
                      <a:pt x="11" y="544"/>
                    </a:lnTo>
                    <a:lnTo>
                      <a:pt x="151" y="544"/>
                    </a:lnTo>
                    <a:lnTo>
                      <a:pt x="155" y="543"/>
                    </a:lnTo>
                    <a:lnTo>
                      <a:pt x="157" y="542"/>
                    </a:lnTo>
                    <a:lnTo>
                      <a:pt x="160" y="539"/>
                    </a:lnTo>
                    <a:lnTo>
                      <a:pt x="165" y="532"/>
                    </a:lnTo>
                    <a:lnTo>
                      <a:pt x="168" y="528"/>
                    </a:lnTo>
                    <a:lnTo>
                      <a:pt x="272" y="262"/>
                    </a:lnTo>
                    <a:lnTo>
                      <a:pt x="275" y="247"/>
                    </a:lnTo>
                    <a:lnTo>
                      <a:pt x="274" y="240"/>
                    </a:lnTo>
                    <a:lnTo>
                      <a:pt x="273" y="226"/>
                    </a:lnTo>
                    <a:lnTo>
                      <a:pt x="272" y="216"/>
                    </a:lnTo>
                    <a:lnTo>
                      <a:pt x="193" y="12"/>
                    </a:lnTo>
                  </a:path>
                </a:pathLst>
              </a:custGeom>
              <a:solidFill>
                <a:srgbClr val="DDDDDD"/>
              </a:solidFill>
              <a:ln w="6350" cap="rnd">
                <a:solidFill>
                  <a:srgbClr val="000000"/>
                </a:solidFill>
                <a:round/>
                <a:headEnd type="none" w="sm" len="sm"/>
                <a:tailEnd type="none" w="sm" len="sm"/>
              </a:ln>
            </p:spPr>
            <p:txBody>
              <a:bodyPr/>
              <a:lstStyle/>
              <a:p>
                <a:endParaRPr lang="es-VE"/>
              </a:p>
            </p:txBody>
          </p:sp>
          <p:sp>
            <p:nvSpPr>
              <p:cNvPr id="26" name="Freeform 89"/>
              <p:cNvSpPr>
                <a:spLocks/>
              </p:cNvSpPr>
              <p:nvPr/>
            </p:nvSpPr>
            <p:spPr bwMode="auto">
              <a:xfrm>
                <a:off x="3863" y="1732"/>
                <a:ext cx="253" cy="223"/>
              </a:xfrm>
              <a:custGeom>
                <a:avLst/>
                <a:gdLst>
                  <a:gd name="T0" fmla="*/ 91 w 253"/>
                  <a:gd name="T1" fmla="*/ 6 h 223"/>
                  <a:gd name="T2" fmla="*/ 99 w 253"/>
                  <a:gd name="T3" fmla="*/ 1 h 223"/>
                  <a:gd name="T4" fmla="*/ 110 w 253"/>
                  <a:gd name="T5" fmla="*/ 0 h 223"/>
                  <a:gd name="T6" fmla="*/ 127 w 253"/>
                  <a:gd name="T7" fmla="*/ 1 h 223"/>
                  <a:gd name="T8" fmla="*/ 168 w 253"/>
                  <a:gd name="T9" fmla="*/ 2 h 223"/>
                  <a:gd name="T10" fmla="*/ 212 w 253"/>
                  <a:gd name="T11" fmla="*/ 3 h 223"/>
                  <a:gd name="T12" fmla="*/ 225 w 253"/>
                  <a:gd name="T13" fmla="*/ 2 h 223"/>
                  <a:gd name="T14" fmla="*/ 234 w 253"/>
                  <a:gd name="T15" fmla="*/ 4 h 223"/>
                  <a:gd name="T16" fmla="*/ 242 w 253"/>
                  <a:gd name="T17" fmla="*/ 7 h 223"/>
                  <a:gd name="T18" fmla="*/ 247 w 253"/>
                  <a:gd name="T19" fmla="*/ 10 h 223"/>
                  <a:gd name="T20" fmla="*/ 248 w 253"/>
                  <a:gd name="T21" fmla="*/ 15 h 223"/>
                  <a:gd name="T22" fmla="*/ 251 w 253"/>
                  <a:gd name="T23" fmla="*/ 20 h 223"/>
                  <a:gd name="T24" fmla="*/ 252 w 253"/>
                  <a:gd name="T25" fmla="*/ 26 h 223"/>
                  <a:gd name="T26" fmla="*/ 249 w 253"/>
                  <a:gd name="T27" fmla="*/ 34 h 223"/>
                  <a:gd name="T28" fmla="*/ 179 w 253"/>
                  <a:gd name="T29" fmla="*/ 195 h 223"/>
                  <a:gd name="T30" fmla="*/ 175 w 253"/>
                  <a:gd name="T31" fmla="*/ 202 h 223"/>
                  <a:gd name="T32" fmla="*/ 170 w 253"/>
                  <a:gd name="T33" fmla="*/ 209 h 223"/>
                  <a:gd name="T34" fmla="*/ 165 w 253"/>
                  <a:gd name="T35" fmla="*/ 214 h 223"/>
                  <a:gd name="T36" fmla="*/ 160 w 253"/>
                  <a:gd name="T37" fmla="*/ 219 h 223"/>
                  <a:gd name="T38" fmla="*/ 157 w 253"/>
                  <a:gd name="T39" fmla="*/ 221 h 223"/>
                  <a:gd name="T40" fmla="*/ 149 w 253"/>
                  <a:gd name="T41" fmla="*/ 221 h 223"/>
                  <a:gd name="T42" fmla="*/ 142 w 253"/>
                  <a:gd name="T43" fmla="*/ 222 h 223"/>
                  <a:gd name="T44" fmla="*/ 135 w 253"/>
                  <a:gd name="T45" fmla="*/ 221 h 223"/>
                  <a:gd name="T46" fmla="*/ 32 w 253"/>
                  <a:gd name="T47" fmla="*/ 218 h 223"/>
                  <a:gd name="T48" fmla="*/ 23 w 253"/>
                  <a:gd name="T49" fmla="*/ 216 h 223"/>
                  <a:gd name="T50" fmla="*/ 16 w 253"/>
                  <a:gd name="T51" fmla="*/ 215 h 223"/>
                  <a:gd name="T52" fmla="*/ 8 w 253"/>
                  <a:gd name="T53" fmla="*/ 210 h 223"/>
                  <a:gd name="T54" fmla="*/ 3 w 253"/>
                  <a:gd name="T55" fmla="*/ 209 h 223"/>
                  <a:gd name="T56" fmla="*/ 1 w 253"/>
                  <a:gd name="T57" fmla="*/ 204 h 223"/>
                  <a:gd name="T58" fmla="*/ 0 w 253"/>
                  <a:gd name="T59" fmla="*/ 196 h 223"/>
                  <a:gd name="T60" fmla="*/ 4 w 253"/>
                  <a:gd name="T61" fmla="*/ 186 h 223"/>
                  <a:gd name="T62" fmla="*/ 9 w 253"/>
                  <a:gd name="T63" fmla="*/ 173 h 223"/>
                  <a:gd name="T64" fmla="*/ 36 w 253"/>
                  <a:gd name="T65" fmla="*/ 102 h 223"/>
                  <a:gd name="T66" fmla="*/ 67 w 253"/>
                  <a:gd name="T67" fmla="*/ 35 h 223"/>
                  <a:gd name="T68" fmla="*/ 75 w 253"/>
                  <a:gd name="T69" fmla="*/ 19 h 223"/>
                  <a:gd name="T70" fmla="*/ 78 w 253"/>
                  <a:gd name="T71" fmla="*/ 13 h 223"/>
                  <a:gd name="T72" fmla="*/ 83 w 253"/>
                  <a:gd name="T73" fmla="*/ 9 h 223"/>
                  <a:gd name="T74" fmla="*/ 91 w 253"/>
                  <a:gd name="T75" fmla="*/ 6 h 2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3"/>
                  <a:gd name="T115" fmla="*/ 0 h 223"/>
                  <a:gd name="T116" fmla="*/ 253 w 253"/>
                  <a:gd name="T117" fmla="*/ 223 h 2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3" h="223">
                    <a:moveTo>
                      <a:pt x="91" y="6"/>
                    </a:moveTo>
                    <a:lnTo>
                      <a:pt x="99" y="1"/>
                    </a:lnTo>
                    <a:lnTo>
                      <a:pt x="110" y="0"/>
                    </a:lnTo>
                    <a:lnTo>
                      <a:pt x="127" y="1"/>
                    </a:lnTo>
                    <a:lnTo>
                      <a:pt x="168" y="2"/>
                    </a:lnTo>
                    <a:lnTo>
                      <a:pt x="212" y="3"/>
                    </a:lnTo>
                    <a:lnTo>
                      <a:pt x="225" y="2"/>
                    </a:lnTo>
                    <a:lnTo>
                      <a:pt x="234" y="4"/>
                    </a:lnTo>
                    <a:lnTo>
                      <a:pt x="242" y="7"/>
                    </a:lnTo>
                    <a:lnTo>
                      <a:pt x="247" y="10"/>
                    </a:lnTo>
                    <a:lnTo>
                      <a:pt x="248" y="15"/>
                    </a:lnTo>
                    <a:lnTo>
                      <a:pt x="251" y="20"/>
                    </a:lnTo>
                    <a:lnTo>
                      <a:pt x="252" y="26"/>
                    </a:lnTo>
                    <a:lnTo>
                      <a:pt x="249" y="34"/>
                    </a:lnTo>
                    <a:lnTo>
                      <a:pt x="179" y="195"/>
                    </a:lnTo>
                    <a:lnTo>
                      <a:pt x="175" y="202"/>
                    </a:lnTo>
                    <a:lnTo>
                      <a:pt x="170" y="209"/>
                    </a:lnTo>
                    <a:lnTo>
                      <a:pt x="165" y="214"/>
                    </a:lnTo>
                    <a:lnTo>
                      <a:pt x="160" y="219"/>
                    </a:lnTo>
                    <a:lnTo>
                      <a:pt x="157" y="221"/>
                    </a:lnTo>
                    <a:lnTo>
                      <a:pt x="149" y="221"/>
                    </a:lnTo>
                    <a:lnTo>
                      <a:pt x="142" y="222"/>
                    </a:lnTo>
                    <a:lnTo>
                      <a:pt x="135" y="221"/>
                    </a:lnTo>
                    <a:lnTo>
                      <a:pt x="32" y="218"/>
                    </a:lnTo>
                    <a:lnTo>
                      <a:pt x="23" y="216"/>
                    </a:lnTo>
                    <a:lnTo>
                      <a:pt x="16" y="215"/>
                    </a:lnTo>
                    <a:lnTo>
                      <a:pt x="8" y="210"/>
                    </a:lnTo>
                    <a:lnTo>
                      <a:pt x="3" y="209"/>
                    </a:lnTo>
                    <a:lnTo>
                      <a:pt x="1" y="204"/>
                    </a:lnTo>
                    <a:lnTo>
                      <a:pt x="0" y="196"/>
                    </a:lnTo>
                    <a:lnTo>
                      <a:pt x="4" y="186"/>
                    </a:lnTo>
                    <a:lnTo>
                      <a:pt x="9" y="173"/>
                    </a:lnTo>
                    <a:lnTo>
                      <a:pt x="36" y="102"/>
                    </a:lnTo>
                    <a:lnTo>
                      <a:pt x="67" y="35"/>
                    </a:lnTo>
                    <a:lnTo>
                      <a:pt x="75" y="19"/>
                    </a:lnTo>
                    <a:lnTo>
                      <a:pt x="78" y="13"/>
                    </a:lnTo>
                    <a:lnTo>
                      <a:pt x="83" y="9"/>
                    </a:lnTo>
                    <a:lnTo>
                      <a:pt x="91" y="6"/>
                    </a:lnTo>
                  </a:path>
                </a:pathLst>
              </a:custGeom>
              <a:solidFill>
                <a:srgbClr val="DDDDDD"/>
              </a:solidFill>
              <a:ln w="6350" cap="rnd">
                <a:solidFill>
                  <a:srgbClr val="000000"/>
                </a:solidFill>
                <a:round/>
                <a:headEnd type="none" w="sm" len="sm"/>
                <a:tailEnd type="none" w="sm" len="sm"/>
              </a:ln>
            </p:spPr>
            <p:txBody>
              <a:bodyPr/>
              <a:lstStyle/>
              <a:p>
                <a:endParaRPr lang="es-VE"/>
              </a:p>
            </p:txBody>
          </p:sp>
          <p:sp>
            <p:nvSpPr>
              <p:cNvPr id="27" name="Freeform 90"/>
              <p:cNvSpPr>
                <a:spLocks/>
              </p:cNvSpPr>
              <p:nvPr/>
            </p:nvSpPr>
            <p:spPr bwMode="auto">
              <a:xfrm>
                <a:off x="3778" y="1936"/>
                <a:ext cx="284" cy="325"/>
              </a:xfrm>
              <a:custGeom>
                <a:avLst/>
                <a:gdLst>
                  <a:gd name="T0" fmla="*/ 86 w 284"/>
                  <a:gd name="T1" fmla="*/ 2 h 325"/>
                  <a:gd name="T2" fmla="*/ 85 w 284"/>
                  <a:gd name="T3" fmla="*/ 2 h 325"/>
                  <a:gd name="T4" fmla="*/ 92 w 284"/>
                  <a:gd name="T5" fmla="*/ 13 h 325"/>
                  <a:gd name="T6" fmla="*/ 95 w 284"/>
                  <a:gd name="T7" fmla="*/ 19 h 325"/>
                  <a:gd name="T8" fmla="*/ 97 w 284"/>
                  <a:gd name="T9" fmla="*/ 24 h 325"/>
                  <a:gd name="T10" fmla="*/ 98 w 284"/>
                  <a:gd name="T11" fmla="*/ 35 h 325"/>
                  <a:gd name="T12" fmla="*/ 96 w 284"/>
                  <a:gd name="T13" fmla="*/ 44 h 325"/>
                  <a:gd name="T14" fmla="*/ 0 w 284"/>
                  <a:gd name="T15" fmla="*/ 294 h 325"/>
                  <a:gd name="T16" fmla="*/ 162 w 284"/>
                  <a:gd name="T17" fmla="*/ 324 h 325"/>
                  <a:gd name="T18" fmla="*/ 283 w 284"/>
                  <a:gd name="T19" fmla="*/ 24 h 325"/>
                  <a:gd name="T20" fmla="*/ 260 w 284"/>
                  <a:gd name="T21" fmla="*/ 0 h 325"/>
                  <a:gd name="T22" fmla="*/ 86 w 284"/>
                  <a:gd name="T23" fmla="*/ 2 h 3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325"/>
                  <a:gd name="T38" fmla="*/ 284 w 284"/>
                  <a:gd name="T39" fmla="*/ 325 h 3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325">
                    <a:moveTo>
                      <a:pt x="86" y="2"/>
                    </a:moveTo>
                    <a:lnTo>
                      <a:pt x="85" y="2"/>
                    </a:lnTo>
                    <a:lnTo>
                      <a:pt x="92" y="13"/>
                    </a:lnTo>
                    <a:lnTo>
                      <a:pt x="95" y="19"/>
                    </a:lnTo>
                    <a:lnTo>
                      <a:pt x="97" y="24"/>
                    </a:lnTo>
                    <a:lnTo>
                      <a:pt x="98" y="35"/>
                    </a:lnTo>
                    <a:lnTo>
                      <a:pt x="96" y="44"/>
                    </a:lnTo>
                    <a:lnTo>
                      <a:pt x="0" y="294"/>
                    </a:lnTo>
                    <a:lnTo>
                      <a:pt x="162" y="324"/>
                    </a:lnTo>
                    <a:lnTo>
                      <a:pt x="283" y="24"/>
                    </a:lnTo>
                    <a:lnTo>
                      <a:pt x="260" y="0"/>
                    </a:lnTo>
                    <a:lnTo>
                      <a:pt x="86" y="2"/>
                    </a:lnTo>
                  </a:path>
                </a:pathLst>
              </a:custGeom>
              <a:solidFill>
                <a:srgbClr val="DDDDDD"/>
              </a:solidFill>
              <a:ln w="6350" cap="rnd">
                <a:solidFill>
                  <a:srgbClr val="000000"/>
                </a:solidFill>
                <a:round/>
                <a:headEnd type="none" w="sm" len="sm"/>
                <a:tailEnd type="none" w="sm" len="sm"/>
              </a:ln>
            </p:spPr>
            <p:txBody>
              <a:bodyPr/>
              <a:lstStyle/>
              <a:p>
                <a:endParaRPr lang="es-VE"/>
              </a:p>
            </p:txBody>
          </p:sp>
          <p:grpSp>
            <p:nvGrpSpPr>
              <p:cNvPr id="28" name="Group 91"/>
              <p:cNvGrpSpPr>
                <a:grpSpLocks/>
              </p:cNvGrpSpPr>
              <p:nvPr/>
            </p:nvGrpSpPr>
            <p:grpSpPr bwMode="auto">
              <a:xfrm>
                <a:off x="3928" y="1757"/>
                <a:ext cx="112" cy="152"/>
                <a:chOff x="3928" y="1757"/>
                <a:chExt cx="112" cy="152"/>
              </a:xfrm>
            </p:grpSpPr>
            <p:sp>
              <p:nvSpPr>
                <p:cNvPr id="48" name="Oval 92"/>
                <p:cNvSpPr>
                  <a:spLocks noChangeArrowheads="1"/>
                </p:cNvSpPr>
                <p:nvPr/>
              </p:nvSpPr>
              <p:spPr bwMode="auto">
                <a:xfrm rot="1980000">
                  <a:off x="3928" y="1757"/>
                  <a:ext cx="112" cy="152"/>
                </a:xfrm>
                <a:prstGeom prst="ellipse">
                  <a:avLst/>
                </a:prstGeom>
                <a:solidFill>
                  <a:srgbClr val="DDDDDD"/>
                </a:solidFill>
                <a:ln w="6350">
                  <a:solidFill>
                    <a:srgbClr val="000000"/>
                  </a:solidFill>
                  <a:round/>
                  <a:headEnd/>
                  <a:tailEnd/>
                </a:ln>
              </p:spPr>
              <p:txBody>
                <a:bodyPr wrap="none" anchor="ctr"/>
                <a:lstStyle/>
                <a:p>
                  <a:endParaRPr lang="en-US"/>
                </a:p>
              </p:txBody>
            </p:sp>
            <p:grpSp>
              <p:nvGrpSpPr>
                <p:cNvPr id="49" name="Group 93"/>
                <p:cNvGrpSpPr>
                  <a:grpSpLocks/>
                </p:cNvGrpSpPr>
                <p:nvPr/>
              </p:nvGrpSpPr>
              <p:grpSpPr bwMode="auto">
                <a:xfrm>
                  <a:off x="3941" y="1790"/>
                  <a:ext cx="98" cy="94"/>
                  <a:chOff x="3941" y="1790"/>
                  <a:chExt cx="98" cy="94"/>
                </a:xfrm>
              </p:grpSpPr>
              <p:sp>
                <p:nvSpPr>
                  <p:cNvPr id="50" name="Oval 94"/>
                  <p:cNvSpPr>
                    <a:spLocks noChangeArrowheads="1"/>
                  </p:cNvSpPr>
                  <p:nvPr/>
                </p:nvSpPr>
                <p:spPr bwMode="auto">
                  <a:xfrm rot="1980000">
                    <a:off x="3984" y="1827"/>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1" name="Oval 95"/>
                  <p:cNvSpPr>
                    <a:spLocks noChangeArrowheads="1"/>
                  </p:cNvSpPr>
                  <p:nvPr/>
                </p:nvSpPr>
                <p:spPr bwMode="auto">
                  <a:xfrm rot="1980000">
                    <a:off x="3956" y="1823"/>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2" name="Oval 96"/>
                  <p:cNvSpPr>
                    <a:spLocks noChangeArrowheads="1"/>
                  </p:cNvSpPr>
                  <p:nvPr/>
                </p:nvSpPr>
                <p:spPr bwMode="auto">
                  <a:xfrm rot="1980000">
                    <a:off x="3992" y="1868"/>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3" name="Oval 97"/>
                  <p:cNvSpPr>
                    <a:spLocks noChangeArrowheads="1"/>
                  </p:cNvSpPr>
                  <p:nvPr/>
                </p:nvSpPr>
                <p:spPr bwMode="auto">
                  <a:xfrm rot="1980000">
                    <a:off x="3968" y="1867"/>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4" name="Oval 98"/>
                  <p:cNvSpPr>
                    <a:spLocks noChangeArrowheads="1"/>
                  </p:cNvSpPr>
                  <p:nvPr/>
                </p:nvSpPr>
                <p:spPr bwMode="auto">
                  <a:xfrm rot="1980000">
                    <a:off x="3941" y="1860"/>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5" name="Oval 99"/>
                  <p:cNvSpPr>
                    <a:spLocks noChangeArrowheads="1"/>
                  </p:cNvSpPr>
                  <p:nvPr/>
                </p:nvSpPr>
                <p:spPr bwMode="auto">
                  <a:xfrm rot="1980000">
                    <a:off x="3990" y="1848"/>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6" name="Oval 100"/>
                  <p:cNvSpPr>
                    <a:spLocks noChangeArrowheads="1"/>
                  </p:cNvSpPr>
                  <p:nvPr/>
                </p:nvSpPr>
                <p:spPr bwMode="auto">
                  <a:xfrm rot="1980000">
                    <a:off x="3964" y="1845"/>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7" name="Oval 101"/>
                  <p:cNvSpPr>
                    <a:spLocks noChangeArrowheads="1"/>
                  </p:cNvSpPr>
                  <p:nvPr/>
                </p:nvSpPr>
                <p:spPr bwMode="auto">
                  <a:xfrm rot="1980000">
                    <a:off x="4023" y="1799"/>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8" name="Oval 102"/>
                  <p:cNvSpPr>
                    <a:spLocks noChangeArrowheads="1"/>
                  </p:cNvSpPr>
                  <p:nvPr/>
                </p:nvSpPr>
                <p:spPr bwMode="auto">
                  <a:xfrm rot="1980000">
                    <a:off x="4000" y="1792"/>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59" name="Oval 103"/>
                  <p:cNvSpPr>
                    <a:spLocks noChangeArrowheads="1"/>
                  </p:cNvSpPr>
                  <p:nvPr/>
                </p:nvSpPr>
                <p:spPr bwMode="auto">
                  <a:xfrm rot="1980000">
                    <a:off x="3972" y="1790"/>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60" name="Oval 104"/>
                  <p:cNvSpPr>
                    <a:spLocks noChangeArrowheads="1"/>
                  </p:cNvSpPr>
                  <p:nvPr/>
                </p:nvSpPr>
                <p:spPr bwMode="auto">
                  <a:xfrm rot="1980000">
                    <a:off x="4010" y="1833"/>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61" name="Oval 105"/>
                  <p:cNvSpPr>
                    <a:spLocks noChangeArrowheads="1"/>
                  </p:cNvSpPr>
                  <p:nvPr/>
                </p:nvSpPr>
                <p:spPr bwMode="auto">
                  <a:xfrm rot="1980000">
                    <a:off x="4004" y="1813"/>
                    <a:ext cx="16" cy="16"/>
                  </a:xfrm>
                  <a:prstGeom prst="ellipse">
                    <a:avLst/>
                  </a:prstGeom>
                  <a:solidFill>
                    <a:srgbClr val="DDDDDD"/>
                  </a:solidFill>
                  <a:ln w="6350">
                    <a:solidFill>
                      <a:schemeClr val="tx1"/>
                    </a:solidFill>
                    <a:round/>
                    <a:headEnd/>
                    <a:tailEnd/>
                  </a:ln>
                </p:spPr>
                <p:txBody>
                  <a:bodyPr wrap="none" anchor="ctr"/>
                  <a:lstStyle/>
                  <a:p>
                    <a:endParaRPr lang="en-US"/>
                  </a:p>
                </p:txBody>
              </p:sp>
              <p:sp>
                <p:nvSpPr>
                  <p:cNvPr id="62" name="Oval 106"/>
                  <p:cNvSpPr>
                    <a:spLocks noChangeArrowheads="1"/>
                  </p:cNvSpPr>
                  <p:nvPr/>
                </p:nvSpPr>
                <p:spPr bwMode="auto">
                  <a:xfrm rot="1980000">
                    <a:off x="3979" y="1809"/>
                    <a:ext cx="16" cy="16"/>
                  </a:xfrm>
                  <a:prstGeom prst="ellipse">
                    <a:avLst/>
                  </a:prstGeom>
                  <a:solidFill>
                    <a:srgbClr val="DDDDDD"/>
                  </a:solidFill>
                  <a:ln w="6350">
                    <a:solidFill>
                      <a:schemeClr val="tx1"/>
                    </a:solidFill>
                    <a:round/>
                    <a:headEnd/>
                    <a:tailEnd/>
                  </a:ln>
                </p:spPr>
                <p:txBody>
                  <a:bodyPr wrap="none" anchor="ctr"/>
                  <a:lstStyle/>
                  <a:p>
                    <a:endParaRPr lang="en-US"/>
                  </a:p>
                </p:txBody>
              </p:sp>
            </p:grpSp>
          </p:grpSp>
          <p:grpSp>
            <p:nvGrpSpPr>
              <p:cNvPr id="29" name="Group 107"/>
              <p:cNvGrpSpPr>
                <a:grpSpLocks/>
              </p:cNvGrpSpPr>
              <p:nvPr/>
            </p:nvGrpSpPr>
            <p:grpSpPr bwMode="auto">
              <a:xfrm>
                <a:off x="3810" y="1971"/>
                <a:ext cx="192" cy="254"/>
                <a:chOff x="3810" y="1971"/>
                <a:chExt cx="192" cy="254"/>
              </a:xfrm>
            </p:grpSpPr>
            <p:sp>
              <p:nvSpPr>
                <p:cNvPr id="30" name="Oval 108"/>
                <p:cNvSpPr>
                  <a:spLocks noChangeArrowheads="1"/>
                </p:cNvSpPr>
                <p:nvPr/>
              </p:nvSpPr>
              <p:spPr bwMode="auto">
                <a:xfrm rot="1980000">
                  <a:off x="3810" y="2182"/>
                  <a:ext cx="21" cy="30"/>
                </a:xfrm>
                <a:prstGeom prst="ellipse">
                  <a:avLst/>
                </a:prstGeom>
                <a:solidFill>
                  <a:srgbClr val="DDDDDD"/>
                </a:solidFill>
                <a:ln w="6350">
                  <a:solidFill>
                    <a:srgbClr val="000000"/>
                  </a:solidFill>
                  <a:round/>
                  <a:headEnd/>
                  <a:tailEnd/>
                </a:ln>
              </p:spPr>
              <p:txBody>
                <a:bodyPr wrap="none" anchor="ctr"/>
                <a:lstStyle/>
                <a:p>
                  <a:endParaRPr lang="en-US"/>
                </a:p>
              </p:txBody>
            </p:sp>
            <p:sp>
              <p:nvSpPr>
                <p:cNvPr id="31" name="Oval 109"/>
                <p:cNvSpPr>
                  <a:spLocks noChangeArrowheads="1"/>
                </p:cNvSpPr>
                <p:nvPr/>
              </p:nvSpPr>
              <p:spPr bwMode="auto">
                <a:xfrm rot="1980000">
                  <a:off x="3979" y="1981"/>
                  <a:ext cx="23"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32" name="Oval 110"/>
                <p:cNvSpPr>
                  <a:spLocks noChangeArrowheads="1"/>
                </p:cNvSpPr>
                <p:nvPr/>
              </p:nvSpPr>
              <p:spPr bwMode="auto">
                <a:xfrm rot="1980000">
                  <a:off x="3935" y="1975"/>
                  <a:ext cx="21"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33" name="Oval 111"/>
                <p:cNvSpPr>
                  <a:spLocks noChangeArrowheads="1"/>
                </p:cNvSpPr>
                <p:nvPr/>
              </p:nvSpPr>
              <p:spPr bwMode="auto">
                <a:xfrm rot="1980000">
                  <a:off x="3891" y="1971"/>
                  <a:ext cx="21" cy="30"/>
                </a:xfrm>
                <a:prstGeom prst="ellipse">
                  <a:avLst/>
                </a:prstGeom>
                <a:solidFill>
                  <a:srgbClr val="DDDDDD"/>
                </a:solidFill>
                <a:ln w="6350">
                  <a:solidFill>
                    <a:srgbClr val="000000"/>
                  </a:solidFill>
                  <a:round/>
                  <a:headEnd/>
                  <a:tailEnd/>
                </a:ln>
              </p:spPr>
              <p:txBody>
                <a:bodyPr wrap="none" anchor="ctr"/>
                <a:lstStyle/>
                <a:p>
                  <a:endParaRPr lang="en-US"/>
                </a:p>
              </p:txBody>
            </p:sp>
            <p:sp>
              <p:nvSpPr>
                <p:cNvPr id="34" name="Oval 112"/>
                <p:cNvSpPr>
                  <a:spLocks noChangeArrowheads="1"/>
                </p:cNvSpPr>
                <p:nvPr/>
              </p:nvSpPr>
              <p:spPr bwMode="auto">
                <a:xfrm rot="1980000">
                  <a:off x="3963" y="2022"/>
                  <a:ext cx="21" cy="33"/>
                </a:xfrm>
                <a:prstGeom prst="ellipse">
                  <a:avLst/>
                </a:prstGeom>
                <a:solidFill>
                  <a:srgbClr val="DDDDDD"/>
                </a:solidFill>
                <a:ln w="6350">
                  <a:solidFill>
                    <a:srgbClr val="000000"/>
                  </a:solidFill>
                  <a:round/>
                  <a:headEnd/>
                  <a:tailEnd/>
                </a:ln>
              </p:spPr>
              <p:txBody>
                <a:bodyPr wrap="none" anchor="ctr"/>
                <a:lstStyle/>
                <a:p>
                  <a:endParaRPr lang="en-US"/>
                </a:p>
              </p:txBody>
            </p:sp>
            <p:sp>
              <p:nvSpPr>
                <p:cNvPr id="35" name="Oval 113"/>
                <p:cNvSpPr>
                  <a:spLocks noChangeArrowheads="1"/>
                </p:cNvSpPr>
                <p:nvPr/>
              </p:nvSpPr>
              <p:spPr bwMode="auto">
                <a:xfrm rot="1980000">
                  <a:off x="3917" y="2016"/>
                  <a:ext cx="23"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36" name="Oval 114"/>
                <p:cNvSpPr>
                  <a:spLocks noChangeArrowheads="1"/>
                </p:cNvSpPr>
                <p:nvPr/>
              </p:nvSpPr>
              <p:spPr bwMode="auto">
                <a:xfrm rot="1980000">
                  <a:off x="3873" y="2012"/>
                  <a:ext cx="22" cy="32"/>
                </a:xfrm>
                <a:prstGeom prst="ellipse">
                  <a:avLst/>
                </a:prstGeom>
                <a:solidFill>
                  <a:srgbClr val="DDDDDD"/>
                </a:solidFill>
                <a:ln w="6350">
                  <a:solidFill>
                    <a:srgbClr val="000000"/>
                  </a:solidFill>
                  <a:round/>
                  <a:headEnd/>
                  <a:tailEnd/>
                </a:ln>
              </p:spPr>
              <p:txBody>
                <a:bodyPr wrap="none" anchor="ctr"/>
                <a:lstStyle/>
                <a:p>
                  <a:endParaRPr lang="en-US"/>
                </a:p>
              </p:txBody>
            </p:sp>
            <p:sp>
              <p:nvSpPr>
                <p:cNvPr id="37" name="Oval 115"/>
                <p:cNvSpPr>
                  <a:spLocks noChangeArrowheads="1"/>
                </p:cNvSpPr>
                <p:nvPr/>
              </p:nvSpPr>
              <p:spPr bwMode="auto">
                <a:xfrm rot="1980000">
                  <a:off x="3948" y="2066"/>
                  <a:ext cx="22" cy="32"/>
                </a:xfrm>
                <a:prstGeom prst="ellipse">
                  <a:avLst/>
                </a:prstGeom>
                <a:solidFill>
                  <a:srgbClr val="DDDDDD"/>
                </a:solidFill>
                <a:ln w="6350">
                  <a:solidFill>
                    <a:srgbClr val="000000"/>
                  </a:solidFill>
                  <a:round/>
                  <a:headEnd/>
                  <a:tailEnd/>
                </a:ln>
              </p:spPr>
              <p:txBody>
                <a:bodyPr wrap="none" anchor="ctr"/>
                <a:lstStyle/>
                <a:p>
                  <a:endParaRPr lang="en-US"/>
                </a:p>
              </p:txBody>
            </p:sp>
            <p:sp>
              <p:nvSpPr>
                <p:cNvPr id="38" name="Oval 116"/>
                <p:cNvSpPr>
                  <a:spLocks noChangeArrowheads="1"/>
                </p:cNvSpPr>
                <p:nvPr/>
              </p:nvSpPr>
              <p:spPr bwMode="auto">
                <a:xfrm rot="1980000">
                  <a:off x="3903" y="2061"/>
                  <a:ext cx="21"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39" name="Oval 117"/>
                <p:cNvSpPr>
                  <a:spLocks noChangeArrowheads="1"/>
                </p:cNvSpPr>
                <p:nvPr/>
              </p:nvSpPr>
              <p:spPr bwMode="auto">
                <a:xfrm rot="1980000">
                  <a:off x="3858" y="2055"/>
                  <a:ext cx="22" cy="33"/>
                </a:xfrm>
                <a:prstGeom prst="ellipse">
                  <a:avLst/>
                </a:prstGeom>
                <a:solidFill>
                  <a:srgbClr val="DDDDDD"/>
                </a:solidFill>
                <a:ln w="6350">
                  <a:solidFill>
                    <a:srgbClr val="000000"/>
                  </a:solidFill>
                  <a:round/>
                  <a:headEnd/>
                  <a:tailEnd/>
                </a:ln>
              </p:spPr>
              <p:txBody>
                <a:bodyPr wrap="none" anchor="ctr"/>
                <a:lstStyle/>
                <a:p>
                  <a:endParaRPr lang="en-US"/>
                </a:p>
              </p:txBody>
            </p:sp>
            <p:sp>
              <p:nvSpPr>
                <p:cNvPr id="40" name="Oval 118"/>
                <p:cNvSpPr>
                  <a:spLocks noChangeArrowheads="1"/>
                </p:cNvSpPr>
                <p:nvPr/>
              </p:nvSpPr>
              <p:spPr bwMode="auto">
                <a:xfrm rot="1980000">
                  <a:off x="3933" y="2108"/>
                  <a:ext cx="23" cy="33"/>
                </a:xfrm>
                <a:prstGeom prst="ellipse">
                  <a:avLst/>
                </a:prstGeom>
                <a:solidFill>
                  <a:srgbClr val="DDDDDD"/>
                </a:solidFill>
                <a:ln w="6350">
                  <a:solidFill>
                    <a:srgbClr val="000000"/>
                  </a:solidFill>
                  <a:round/>
                  <a:headEnd/>
                  <a:tailEnd/>
                </a:ln>
              </p:spPr>
              <p:txBody>
                <a:bodyPr wrap="none" anchor="ctr"/>
                <a:lstStyle/>
                <a:p>
                  <a:endParaRPr lang="en-US"/>
                </a:p>
              </p:txBody>
            </p:sp>
            <p:sp>
              <p:nvSpPr>
                <p:cNvPr id="41" name="Oval 119"/>
                <p:cNvSpPr>
                  <a:spLocks noChangeArrowheads="1"/>
                </p:cNvSpPr>
                <p:nvPr/>
              </p:nvSpPr>
              <p:spPr bwMode="auto">
                <a:xfrm rot="1980000">
                  <a:off x="3887" y="2102"/>
                  <a:ext cx="23" cy="33"/>
                </a:xfrm>
                <a:prstGeom prst="ellipse">
                  <a:avLst/>
                </a:prstGeom>
                <a:solidFill>
                  <a:srgbClr val="DDDDDD"/>
                </a:solidFill>
                <a:ln w="6350">
                  <a:solidFill>
                    <a:srgbClr val="000000"/>
                  </a:solidFill>
                  <a:round/>
                  <a:headEnd/>
                  <a:tailEnd/>
                </a:ln>
              </p:spPr>
              <p:txBody>
                <a:bodyPr wrap="none" anchor="ctr"/>
                <a:lstStyle/>
                <a:p>
                  <a:endParaRPr lang="en-US"/>
                </a:p>
              </p:txBody>
            </p:sp>
            <p:sp>
              <p:nvSpPr>
                <p:cNvPr id="42" name="Oval 120"/>
                <p:cNvSpPr>
                  <a:spLocks noChangeArrowheads="1"/>
                </p:cNvSpPr>
                <p:nvPr/>
              </p:nvSpPr>
              <p:spPr bwMode="auto">
                <a:xfrm rot="1980000">
                  <a:off x="3844" y="2098"/>
                  <a:ext cx="23"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43" name="Oval 121"/>
                <p:cNvSpPr>
                  <a:spLocks noChangeArrowheads="1"/>
                </p:cNvSpPr>
                <p:nvPr/>
              </p:nvSpPr>
              <p:spPr bwMode="auto">
                <a:xfrm rot="1980000">
                  <a:off x="3915" y="2150"/>
                  <a:ext cx="23" cy="33"/>
                </a:xfrm>
                <a:prstGeom prst="ellipse">
                  <a:avLst/>
                </a:prstGeom>
                <a:solidFill>
                  <a:srgbClr val="DDDDDD"/>
                </a:solidFill>
                <a:ln w="6350">
                  <a:solidFill>
                    <a:srgbClr val="000000"/>
                  </a:solidFill>
                  <a:round/>
                  <a:headEnd/>
                  <a:tailEnd/>
                </a:ln>
              </p:spPr>
              <p:txBody>
                <a:bodyPr wrap="none" anchor="ctr"/>
                <a:lstStyle/>
                <a:p>
                  <a:endParaRPr lang="en-US"/>
                </a:p>
              </p:txBody>
            </p:sp>
            <p:sp>
              <p:nvSpPr>
                <p:cNvPr id="44" name="Oval 122"/>
                <p:cNvSpPr>
                  <a:spLocks noChangeArrowheads="1"/>
                </p:cNvSpPr>
                <p:nvPr/>
              </p:nvSpPr>
              <p:spPr bwMode="auto">
                <a:xfrm rot="1980000">
                  <a:off x="3871" y="2146"/>
                  <a:ext cx="23" cy="31"/>
                </a:xfrm>
                <a:prstGeom prst="ellipse">
                  <a:avLst/>
                </a:prstGeom>
                <a:solidFill>
                  <a:srgbClr val="DDDDDD"/>
                </a:solidFill>
                <a:ln w="6350">
                  <a:solidFill>
                    <a:srgbClr val="000000"/>
                  </a:solidFill>
                  <a:round/>
                  <a:headEnd/>
                  <a:tailEnd/>
                </a:ln>
              </p:spPr>
              <p:txBody>
                <a:bodyPr wrap="none" anchor="ctr"/>
                <a:lstStyle/>
                <a:p>
                  <a:endParaRPr lang="en-US"/>
                </a:p>
              </p:txBody>
            </p:sp>
            <p:sp>
              <p:nvSpPr>
                <p:cNvPr id="45" name="Oval 123"/>
                <p:cNvSpPr>
                  <a:spLocks noChangeArrowheads="1"/>
                </p:cNvSpPr>
                <p:nvPr/>
              </p:nvSpPr>
              <p:spPr bwMode="auto">
                <a:xfrm rot="1980000">
                  <a:off x="3826" y="2140"/>
                  <a:ext cx="21" cy="32"/>
                </a:xfrm>
                <a:prstGeom prst="ellipse">
                  <a:avLst/>
                </a:prstGeom>
                <a:solidFill>
                  <a:srgbClr val="DDDDDD"/>
                </a:solidFill>
                <a:ln w="6350">
                  <a:solidFill>
                    <a:srgbClr val="000000"/>
                  </a:solidFill>
                  <a:round/>
                  <a:headEnd/>
                  <a:tailEnd/>
                </a:ln>
              </p:spPr>
              <p:txBody>
                <a:bodyPr wrap="none" anchor="ctr"/>
                <a:lstStyle/>
                <a:p>
                  <a:endParaRPr lang="en-US"/>
                </a:p>
              </p:txBody>
            </p:sp>
            <p:sp>
              <p:nvSpPr>
                <p:cNvPr id="46" name="Oval 124"/>
                <p:cNvSpPr>
                  <a:spLocks noChangeArrowheads="1"/>
                </p:cNvSpPr>
                <p:nvPr/>
              </p:nvSpPr>
              <p:spPr bwMode="auto">
                <a:xfrm rot="1980000">
                  <a:off x="3900" y="2191"/>
                  <a:ext cx="22" cy="34"/>
                </a:xfrm>
                <a:prstGeom prst="ellipse">
                  <a:avLst/>
                </a:prstGeom>
                <a:solidFill>
                  <a:srgbClr val="DDDDDD"/>
                </a:solidFill>
                <a:ln w="6350">
                  <a:solidFill>
                    <a:srgbClr val="000000"/>
                  </a:solidFill>
                  <a:round/>
                  <a:headEnd/>
                  <a:tailEnd/>
                </a:ln>
              </p:spPr>
              <p:txBody>
                <a:bodyPr wrap="none" anchor="ctr"/>
                <a:lstStyle/>
                <a:p>
                  <a:endParaRPr lang="en-US"/>
                </a:p>
              </p:txBody>
            </p:sp>
            <p:sp>
              <p:nvSpPr>
                <p:cNvPr id="47" name="Oval 125"/>
                <p:cNvSpPr>
                  <a:spLocks noChangeArrowheads="1"/>
                </p:cNvSpPr>
                <p:nvPr/>
              </p:nvSpPr>
              <p:spPr bwMode="auto">
                <a:xfrm rot="1980000">
                  <a:off x="3854" y="2186"/>
                  <a:ext cx="23" cy="33"/>
                </a:xfrm>
                <a:prstGeom prst="ellipse">
                  <a:avLst/>
                </a:prstGeom>
                <a:solidFill>
                  <a:srgbClr val="DDDDDD"/>
                </a:solidFill>
                <a:ln w="6350">
                  <a:solidFill>
                    <a:srgbClr val="000000"/>
                  </a:solidFill>
                  <a:round/>
                  <a:headEnd/>
                  <a:tailEnd/>
                </a:ln>
              </p:spPr>
              <p:txBody>
                <a:bodyPr wrap="none" anchor="ctr"/>
                <a:lstStyle/>
                <a:p>
                  <a:endParaRPr lang="en-US"/>
                </a:p>
              </p:txBody>
            </p:sp>
          </p:grpSp>
        </p:grpSp>
        <p:sp>
          <p:nvSpPr>
            <p:cNvPr id="22" name="Line 126"/>
            <p:cNvSpPr>
              <a:spLocks noChangeShapeType="1"/>
            </p:cNvSpPr>
            <p:nvPr/>
          </p:nvSpPr>
          <p:spPr bwMode="auto">
            <a:xfrm flipV="1">
              <a:off x="4133" y="1481"/>
              <a:ext cx="104" cy="274"/>
            </a:xfrm>
            <a:prstGeom prst="line">
              <a:avLst/>
            </a:prstGeom>
            <a:noFill/>
            <a:ln w="6350">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s-VE"/>
            </a:p>
          </p:txBody>
        </p:sp>
      </p:grpSp>
      <p:sp>
        <p:nvSpPr>
          <p:cNvPr id="63" name="Text Box 127"/>
          <p:cNvSpPr txBox="1">
            <a:spLocks noChangeArrowheads="1"/>
          </p:cNvSpPr>
          <p:nvPr/>
        </p:nvSpPr>
        <p:spPr bwMode="auto">
          <a:xfrm>
            <a:off x="4800600" y="3657600"/>
            <a:ext cx="246063"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A</a:t>
            </a:r>
          </a:p>
        </p:txBody>
      </p:sp>
      <p:sp>
        <p:nvSpPr>
          <p:cNvPr id="64" name="Text Box 128"/>
          <p:cNvSpPr txBox="1">
            <a:spLocks noChangeArrowheads="1"/>
          </p:cNvSpPr>
          <p:nvPr/>
        </p:nvSpPr>
        <p:spPr bwMode="auto">
          <a:xfrm rot="-2063331">
            <a:off x="5195888" y="2768600"/>
            <a:ext cx="1670050"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Paging Channel Msgs</a:t>
            </a:r>
          </a:p>
        </p:txBody>
      </p:sp>
      <p:sp>
        <p:nvSpPr>
          <p:cNvPr id="65" name="Text Box 129"/>
          <p:cNvSpPr txBox="1">
            <a:spLocks noChangeArrowheads="1"/>
          </p:cNvSpPr>
          <p:nvPr/>
        </p:nvSpPr>
        <p:spPr bwMode="auto">
          <a:xfrm rot="-2063331">
            <a:off x="5799138" y="3267075"/>
            <a:ext cx="1450975"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Sync Channel Msg</a:t>
            </a:r>
          </a:p>
        </p:txBody>
      </p:sp>
      <p:sp>
        <p:nvSpPr>
          <p:cNvPr id="66" name="Line 130"/>
          <p:cNvSpPr>
            <a:spLocks noChangeShapeType="1"/>
          </p:cNvSpPr>
          <p:nvPr/>
        </p:nvSpPr>
        <p:spPr bwMode="auto">
          <a:xfrm flipH="1">
            <a:off x="5410200" y="2362200"/>
            <a:ext cx="1600200" cy="1066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67" name="Line 131"/>
          <p:cNvSpPr>
            <a:spLocks noChangeShapeType="1"/>
          </p:cNvSpPr>
          <p:nvPr/>
        </p:nvSpPr>
        <p:spPr bwMode="auto">
          <a:xfrm flipH="1">
            <a:off x="5562600" y="2590800"/>
            <a:ext cx="1676400" cy="11430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68" name="Rectangle 132"/>
          <p:cNvSpPr>
            <a:spLocks noChangeArrowheads="1"/>
          </p:cNvSpPr>
          <p:nvPr/>
        </p:nvSpPr>
        <p:spPr bwMode="auto">
          <a:xfrm>
            <a:off x="3276600" y="1981200"/>
            <a:ext cx="228600" cy="685800"/>
          </a:xfrm>
          <a:prstGeom prst="rect">
            <a:avLst/>
          </a:prstGeom>
          <a:solidFill>
            <a:srgbClr val="66FF66">
              <a:alpha val="50195"/>
            </a:srgbClr>
          </a:solidFill>
          <a:ln w="28575">
            <a:solidFill>
              <a:schemeClr val="tx1"/>
            </a:solidFill>
            <a:miter lim="800000"/>
            <a:headEnd/>
            <a:tailEnd/>
          </a:ln>
        </p:spPr>
        <p:txBody>
          <a:bodyPr lIns="82550" tIns="41275" rIns="82550" bIns="41275" anchor="ctr">
            <a:spAutoFit/>
          </a:bodyPr>
          <a:lstStyle/>
          <a:p>
            <a:endParaRPr lang="en-US"/>
          </a:p>
        </p:txBody>
      </p:sp>
      <p:sp>
        <p:nvSpPr>
          <p:cNvPr id="69" name="Rectangle 133"/>
          <p:cNvSpPr>
            <a:spLocks noChangeArrowheads="1"/>
          </p:cNvSpPr>
          <p:nvPr/>
        </p:nvSpPr>
        <p:spPr bwMode="auto">
          <a:xfrm>
            <a:off x="3657600" y="1676400"/>
            <a:ext cx="228600" cy="990600"/>
          </a:xfrm>
          <a:prstGeom prst="rect">
            <a:avLst/>
          </a:prstGeom>
          <a:solidFill>
            <a:schemeClr val="folHlink">
              <a:alpha val="50195"/>
            </a:schemeClr>
          </a:solidFill>
          <a:ln w="28575">
            <a:solidFill>
              <a:schemeClr val="tx1"/>
            </a:solidFill>
            <a:miter lim="800000"/>
            <a:headEnd/>
            <a:tailEnd/>
          </a:ln>
        </p:spPr>
        <p:txBody>
          <a:bodyPr lIns="82550" tIns="41275" rIns="82550" bIns="41275" anchor="ctr">
            <a:spAutoFit/>
          </a:bodyPr>
          <a:lstStyle/>
          <a:p>
            <a:endParaRPr lang="en-US"/>
          </a:p>
        </p:txBody>
      </p:sp>
      <p:sp>
        <p:nvSpPr>
          <p:cNvPr id="70" name="Text Box 134"/>
          <p:cNvSpPr txBox="1">
            <a:spLocks noChangeArrowheads="1"/>
          </p:cNvSpPr>
          <p:nvPr/>
        </p:nvSpPr>
        <p:spPr bwMode="auto">
          <a:xfrm>
            <a:off x="3124200" y="2667000"/>
            <a:ext cx="411163"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 a1</a:t>
            </a:r>
          </a:p>
        </p:txBody>
      </p:sp>
      <p:sp>
        <p:nvSpPr>
          <p:cNvPr id="71" name="Text Box 135"/>
          <p:cNvSpPr txBox="1">
            <a:spLocks noChangeArrowheads="1"/>
          </p:cNvSpPr>
          <p:nvPr/>
        </p:nvSpPr>
        <p:spPr bwMode="auto">
          <a:xfrm>
            <a:off x="3581400" y="2667000"/>
            <a:ext cx="373063"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b1</a:t>
            </a:r>
          </a:p>
        </p:txBody>
      </p:sp>
      <p:sp>
        <p:nvSpPr>
          <p:cNvPr id="72" name="Line 136"/>
          <p:cNvSpPr>
            <a:spLocks noChangeShapeType="1"/>
          </p:cNvSpPr>
          <p:nvPr/>
        </p:nvSpPr>
        <p:spPr bwMode="auto">
          <a:xfrm>
            <a:off x="2895600" y="2667000"/>
            <a:ext cx="1295400"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73" name="Text Box 137"/>
          <p:cNvSpPr txBox="1">
            <a:spLocks noChangeArrowheads="1"/>
          </p:cNvSpPr>
          <p:nvPr/>
        </p:nvSpPr>
        <p:spPr bwMode="auto">
          <a:xfrm>
            <a:off x="2508250" y="1920875"/>
            <a:ext cx="490538"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Ec/Io</a:t>
            </a:r>
          </a:p>
        </p:txBody>
      </p:sp>
      <p:sp>
        <p:nvSpPr>
          <p:cNvPr id="74" name="Line 138"/>
          <p:cNvSpPr>
            <a:spLocks noChangeShapeType="1"/>
          </p:cNvSpPr>
          <p:nvPr/>
        </p:nvSpPr>
        <p:spPr bwMode="auto">
          <a:xfrm>
            <a:off x="3505200" y="1981200"/>
            <a:ext cx="685800" cy="0"/>
          </a:xfrm>
          <a:prstGeom prst="line">
            <a:avLst/>
          </a:prstGeom>
          <a:noFill/>
          <a:ln w="28575">
            <a:solidFill>
              <a:schemeClr val="tx1"/>
            </a:solidFill>
            <a:prstDash val="sysDot"/>
            <a:round/>
            <a:headEnd/>
            <a:tailEn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75" name="Line 139"/>
          <p:cNvSpPr>
            <a:spLocks noChangeShapeType="1"/>
          </p:cNvSpPr>
          <p:nvPr/>
        </p:nvSpPr>
        <p:spPr bwMode="auto">
          <a:xfrm>
            <a:off x="3657600" y="1676400"/>
            <a:ext cx="533400" cy="0"/>
          </a:xfrm>
          <a:prstGeom prst="line">
            <a:avLst/>
          </a:prstGeom>
          <a:noFill/>
          <a:ln w="28575">
            <a:solidFill>
              <a:schemeClr val="tx1"/>
            </a:solidFill>
            <a:prstDash val="sysDot"/>
            <a:round/>
            <a:headEnd/>
            <a:tailEn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76" name="Line 140"/>
          <p:cNvSpPr>
            <a:spLocks noChangeShapeType="1"/>
          </p:cNvSpPr>
          <p:nvPr/>
        </p:nvSpPr>
        <p:spPr bwMode="auto">
          <a:xfrm flipV="1">
            <a:off x="4114800" y="1981200"/>
            <a:ext cx="0" cy="3048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77" name="Line 141"/>
          <p:cNvSpPr>
            <a:spLocks noChangeShapeType="1"/>
          </p:cNvSpPr>
          <p:nvPr/>
        </p:nvSpPr>
        <p:spPr bwMode="auto">
          <a:xfrm>
            <a:off x="4114800" y="1219200"/>
            <a:ext cx="0" cy="457200"/>
          </a:xfrm>
          <a:prstGeom prst="line">
            <a:avLst/>
          </a:prstGeom>
          <a:noFill/>
          <a:ln w="28575">
            <a:solidFill>
              <a:schemeClr val="tx1"/>
            </a:solidFill>
            <a:round/>
            <a:headEnd/>
            <a:tailEnd type="triangle" w="med" len="med"/>
          </a:ln>
          <a:extLst>
            <a:ext uri="{909E8E84-426E-40DD-AFC4-6F175D3DCCD1}">
              <a14:hiddenFill xmlns="" xmlns:a14="http://schemas.microsoft.com/office/drawing/2010/main">
                <a:noFill/>
              </a14:hiddenFill>
            </a:ext>
          </a:extLst>
        </p:spPr>
        <p:txBody>
          <a:bodyPr wrap="none" lIns="82550" tIns="41275" rIns="82550" bIns="41275" anchor="ctr">
            <a:spAutoFit/>
          </a:bodyPr>
          <a:lstStyle/>
          <a:p>
            <a:endParaRPr lang="es-VE"/>
          </a:p>
        </p:txBody>
      </p:sp>
      <p:sp>
        <p:nvSpPr>
          <p:cNvPr id="78" name="Text Box 142"/>
          <p:cNvSpPr txBox="1">
            <a:spLocks noChangeArrowheads="1"/>
          </p:cNvSpPr>
          <p:nvPr/>
        </p:nvSpPr>
        <p:spPr bwMode="auto">
          <a:xfrm>
            <a:off x="4191000" y="1676400"/>
            <a:ext cx="503238" cy="29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8575">
                <a:solidFill>
                  <a:srgbClr val="000000"/>
                </a:solidFill>
                <a:miter lim="800000"/>
                <a:headEnd/>
                <a:tailEnd/>
              </a14:hiddenLine>
            </a:ext>
          </a:extLst>
        </p:spPr>
        <p:txBody>
          <a:bodyPr wrap="none" lIns="82550" tIns="41275" rIns="82550" bIns="41275">
            <a:spAutoFit/>
          </a:bodyPr>
          <a:lstStyle>
            <a:lvl1pPr eaLnBrk="0" hangingPunct="0">
              <a:defRPr kumimoji="1" sz="3200">
                <a:solidFill>
                  <a:schemeClr val="tx1"/>
                </a:solidFill>
                <a:latin typeface="Times New Roman" pitchFamily="18" charset="0"/>
                <a:ea typeface="SimSun" pitchFamily="2" charset="-122"/>
              </a:defRPr>
            </a:lvl1pPr>
            <a:lvl2pPr marL="742950" indent="-285750" eaLnBrk="0" hangingPunct="0">
              <a:defRPr kumimoji="1" sz="3200">
                <a:solidFill>
                  <a:schemeClr val="tx1"/>
                </a:solidFill>
                <a:latin typeface="Times New Roman" pitchFamily="18" charset="0"/>
                <a:ea typeface="SimSun" pitchFamily="2" charset="-122"/>
              </a:defRPr>
            </a:lvl2pPr>
            <a:lvl3pPr marL="1143000" indent="-228600" eaLnBrk="0" hangingPunct="0">
              <a:defRPr kumimoji="1" sz="3200">
                <a:solidFill>
                  <a:schemeClr val="tx1"/>
                </a:solidFill>
                <a:latin typeface="Times New Roman" pitchFamily="18" charset="0"/>
                <a:ea typeface="SimSun" pitchFamily="2" charset="-122"/>
              </a:defRPr>
            </a:lvl3pPr>
            <a:lvl4pPr marL="1600200" indent="-228600" eaLnBrk="0" hangingPunct="0">
              <a:defRPr kumimoji="1" sz="3200">
                <a:solidFill>
                  <a:schemeClr val="tx1"/>
                </a:solidFill>
                <a:latin typeface="Times New Roman" pitchFamily="18" charset="0"/>
                <a:ea typeface="SimSun" pitchFamily="2" charset="-122"/>
              </a:defRPr>
            </a:lvl4pPr>
            <a:lvl5pPr marL="2057400" indent="-228600" eaLnBrk="0" hangingPunct="0">
              <a:defRPr kumimoji="1" sz="3200">
                <a:solidFill>
                  <a:schemeClr val="tx1"/>
                </a:solidFill>
                <a:latin typeface="Times New Roman" pitchFamily="18" charset="0"/>
                <a:ea typeface="SimSun" pitchFamily="2" charset="-122"/>
              </a:defRPr>
            </a:lvl5pPr>
            <a:lvl6pPr marL="25146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6pPr>
            <a:lvl7pPr marL="29718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7pPr>
            <a:lvl8pPr marL="34290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8pPr>
            <a:lvl9pPr marL="3886200" indent="-228600" algn="ctr" eaLnBrk="0" fontAlgn="base" hangingPunct="0">
              <a:spcBef>
                <a:spcPct val="0"/>
              </a:spcBef>
              <a:spcAft>
                <a:spcPct val="0"/>
              </a:spcAft>
              <a:defRPr kumimoji="1" sz="3200">
                <a:solidFill>
                  <a:schemeClr val="tx1"/>
                </a:solidFill>
                <a:latin typeface="Times New Roman" pitchFamily="18" charset="0"/>
                <a:ea typeface="SimSun" pitchFamily="2" charset="-122"/>
              </a:defRPr>
            </a:lvl9pPr>
          </a:lstStyle>
          <a:p>
            <a:pPr algn="l"/>
            <a:r>
              <a:rPr kumimoji="0" lang="en-US" altLang="zh-CN" sz="1400" b="1">
                <a:latin typeface="Arial" charset="0"/>
              </a:rPr>
              <a:t>&gt;3dB</a:t>
            </a:r>
          </a:p>
        </p:txBody>
      </p:sp>
      <p:sp>
        <p:nvSpPr>
          <p:cNvPr id="79" name="Text Box 129"/>
          <p:cNvSpPr txBox="1">
            <a:spLocks noChangeArrowheads="1"/>
          </p:cNvSpPr>
          <p:nvPr/>
        </p:nvSpPr>
        <p:spPr bwMode="auto">
          <a:xfrm>
            <a:off x="5590493" y="4813396"/>
            <a:ext cx="3394019" cy="1569660"/>
          </a:xfrm>
          <a:prstGeom prst="rect">
            <a:avLst/>
          </a:prstGeom>
          <a:solidFill>
            <a:schemeClr val="bg2"/>
          </a:solidFill>
          <a:ln w="9525">
            <a:noFill/>
            <a:miter lim="800000"/>
            <a:headEnd/>
            <a:tailEnd/>
          </a:ln>
          <a:effectLst>
            <a:outerShdw dist="107763" dir="2700000" algn="ctr" rotWithShape="0">
              <a:schemeClr val="bg2">
                <a:alpha val="50000"/>
              </a:schemeClr>
            </a:outerShdw>
          </a:effectLst>
        </p:spPr>
        <p:txBody>
          <a:bodyPr wrap="square">
            <a:spAutoFit/>
          </a:bodyPr>
          <a:lstStyle/>
          <a:p>
            <a:pPr algn="just">
              <a:defRPr/>
            </a:pPr>
            <a:r>
              <a:rPr lang="en-US" altLang="zh-CN" sz="1600" dirty="0">
                <a:solidFill>
                  <a:schemeClr val="bg1"/>
                </a:solidFill>
                <a:latin typeface="+mn-lt"/>
                <a:ea typeface="楷体_GB2312" pitchFamily="49" charset="-122"/>
              </a:rPr>
              <a:t>Durante </a:t>
            </a:r>
            <a:r>
              <a:rPr lang="en-US" altLang="zh-CN" sz="1600" dirty="0" err="1">
                <a:solidFill>
                  <a:schemeClr val="bg1"/>
                </a:solidFill>
                <a:latin typeface="+mn-lt"/>
                <a:ea typeface="楷体_GB2312" pitchFamily="49" charset="-122"/>
              </a:rPr>
              <a:t>este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proceso</a:t>
            </a:r>
            <a:r>
              <a:rPr lang="en-US" altLang="zh-CN" sz="1600" dirty="0">
                <a:solidFill>
                  <a:schemeClr val="bg1"/>
                </a:solidFill>
                <a:latin typeface="+mn-lt"/>
                <a:ea typeface="楷体_GB2312" pitchFamily="49" charset="-122"/>
              </a:rPr>
              <a:t> el </a:t>
            </a:r>
            <a:r>
              <a:rPr lang="en-US" altLang="zh-CN" sz="1600" dirty="0" err="1">
                <a:solidFill>
                  <a:schemeClr val="bg1"/>
                </a:solidFill>
                <a:latin typeface="+mn-lt"/>
                <a:ea typeface="楷体_GB2312" pitchFamily="49" charset="-122"/>
              </a:rPr>
              <a:t>móvil</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es</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totalmente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autónomo</a:t>
            </a:r>
            <a:r>
              <a:rPr lang="en-US" altLang="zh-CN" sz="1600" dirty="0">
                <a:solidFill>
                  <a:schemeClr val="bg1"/>
                </a:solidFill>
                <a:latin typeface="+mn-lt"/>
                <a:ea typeface="楷体_GB2312" pitchFamily="49" charset="-122"/>
              </a:rPr>
              <a:t>. Lee los </a:t>
            </a:r>
            <a:r>
              <a:rPr lang="en-US" altLang="zh-CN" sz="1600" dirty="0" err="1">
                <a:solidFill>
                  <a:schemeClr val="bg1"/>
                </a:solidFill>
                <a:latin typeface="+mn-lt"/>
                <a:ea typeface="楷体_GB2312" pitchFamily="49" charset="-122"/>
              </a:rPr>
              <a:t>parámetros</a:t>
            </a:r>
            <a:r>
              <a:rPr lang="en-US" altLang="zh-CN" sz="1600" dirty="0">
                <a:solidFill>
                  <a:schemeClr val="bg1"/>
                </a:solidFill>
                <a:latin typeface="+mn-lt"/>
                <a:ea typeface="楷体_GB2312" pitchFamily="49" charset="-122"/>
              </a:rPr>
              <a:t> de la red y </a:t>
            </a:r>
            <a:r>
              <a:rPr lang="en-US" altLang="zh-CN" sz="1600" dirty="0" err="1">
                <a:solidFill>
                  <a:schemeClr val="bg1"/>
                </a:solidFill>
                <a:latin typeface="+mn-lt"/>
                <a:ea typeface="楷体_GB2312" pitchFamily="49" charset="-122"/>
              </a:rPr>
              <a:t>efectua</a:t>
            </a:r>
            <a:r>
              <a:rPr lang="en-US" altLang="zh-CN" sz="1600" dirty="0">
                <a:solidFill>
                  <a:schemeClr val="bg1"/>
                </a:solidFill>
                <a:latin typeface="+mn-lt"/>
                <a:ea typeface="楷体_GB2312" pitchFamily="49" charset="-122"/>
              </a:rPr>
              <a:t> la </a:t>
            </a:r>
            <a:r>
              <a:rPr lang="en-US" altLang="zh-CN" sz="1600" dirty="0" err="1">
                <a:solidFill>
                  <a:schemeClr val="bg1"/>
                </a:solidFill>
                <a:latin typeface="+mn-lt"/>
                <a:ea typeface="楷体_GB2312" pitchFamily="49" charset="-122"/>
              </a:rPr>
              <a:t>reselección</a:t>
            </a:r>
            <a:r>
              <a:rPr lang="en-US" altLang="zh-CN" sz="1600" dirty="0">
                <a:solidFill>
                  <a:schemeClr val="bg1"/>
                </a:solidFill>
                <a:latin typeface="+mn-lt"/>
                <a:ea typeface="楷体_GB2312" pitchFamily="49" charset="-122"/>
              </a:rPr>
              <a:t> a </a:t>
            </a:r>
            <a:r>
              <a:rPr lang="en-US" altLang="zh-CN" sz="1600" dirty="0" err="1">
                <a:solidFill>
                  <a:schemeClr val="bg1"/>
                </a:solidFill>
                <a:latin typeface="+mn-lt"/>
                <a:ea typeface="楷体_GB2312" pitchFamily="49" charset="-122"/>
              </a:rPr>
              <a:t>las</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celdas</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que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cumplan</a:t>
            </a:r>
            <a:r>
              <a:rPr lang="en-US" altLang="zh-CN" sz="1600" dirty="0">
                <a:solidFill>
                  <a:schemeClr val="bg1"/>
                </a:solidFill>
                <a:latin typeface="+mn-lt"/>
                <a:ea typeface="楷体_GB2312" pitchFamily="49" charset="-122"/>
              </a:rPr>
              <a:t> los </a:t>
            </a:r>
            <a:r>
              <a:rPr lang="en-US" altLang="zh-CN" sz="1600" dirty="0" err="1">
                <a:solidFill>
                  <a:schemeClr val="bg1"/>
                </a:solidFill>
                <a:latin typeface="+mn-lt"/>
                <a:ea typeface="楷体_GB2312" pitchFamily="49" charset="-122"/>
              </a:rPr>
              <a:t>criterios</a:t>
            </a:r>
            <a:r>
              <a:rPr lang="en-US" altLang="zh-CN" sz="1600" dirty="0">
                <a:solidFill>
                  <a:schemeClr val="bg1"/>
                </a:solidFill>
                <a:latin typeface="+mn-lt"/>
                <a:ea typeface="楷体_GB2312" pitchFamily="49" charset="-122"/>
              </a:rPr>
              <a:t>, sin </a:t>
            </a:r>
            <a:r>
              <a:rPr lang="en-US" altLang="zh-CN" sz="1600" dirty="0" err="1">
                <a:solidFill>
                  <a:schemeClr val="bg1"/>
                </a:solidFill>
                <a:latin typeface="+mn-lt"/>
                <a:ea typeface="楷体_GB2312" pitchFamily="49" charset="-122"/>
              </a:rPr>
              <a:t>necesidad</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que</a:t>
            </a:r>
            <a:r>
              <a:rPr lang="en-US" altLang="zh-CN" sz="1600" dirty="0">
                <a:solidFill>
                  <a:schemeClr val="bg1"/>
                </a:solidFill>
                <a:latin typeface="+mn-lt"/>
                <a:ea typeface="楷体_GB2312" pitchFamily="49" charset="-122"/>
              </a:rPr>
              <a:t> se le </a:t>
            </a:r>
            <a:r>
              <a:rPr lang="en-US" altLang="zh-CN" sz="1600" dirty="0" err="1">
                <a:solidFill>
                  <a:schemeClr val="bg1"/>
                </a:solidFill>
                <a:latin typeface="+mn-lt"/>
                <a:ea typeface="楷体_GB2312" pitchFamily="49" charset="-122"/>
              </a:rPr>
              <a:t>ordene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hacerlo</a:t>
            </a:r>
            <a:r>
              <a:rPr lang="en-US" altLang="zh-CN" sz="1600" dirty="0">
                <a:solidFill>
                  <a:schemeClr val="bg1"/>
                </a:solidFill>
                <a:latin typeface="+mn-lt"/>
                <a:ea typeface="楷体_GB2312" pitchFamily="49" charset="-122"/>
              </a:rPr>
              <a:t>.</a:t>
            </a:r>
          </a:p>
        </p:txBody>
      </p:sp>
      <p:sp>
        <p:nvSpPr>
          <p:cNvPr id="80" name="Text Box 129"/>
          <p:cNvSpPr txBox="1">
            <a:spLocks noChangeArrowheads="1"/>
          </p:cNvSpPr>
          <p:nvPr/>
        </p:nvSpPr>
        <p:spPr bwMode="auto">
          <a:xfrm>
            <a:off x="88915" y="1754996"/>
            <a:ext cx="2376803" cy="1323439"/>
          </a:xfrm>
          <a:prstGeom prst="rect">
            <a:avLst/>
          </a:prstGeom>
          <a:solidFill>
            <a:schemeClr val="bg2"/>
          </a:solidFill>
          <a:ln w="9525">
            <a:noFill/>
            <a:miter lim="800000"/>
            <a:headEnd/>
            <a:tailEnd/>
          </a:ln>
          <a:effectLst>
            <a:outerShdw dist="107763" dir="2700000" algn="ctr" rotWithShape="0">
              <a:schemeClr val="bg2">
                <a:alpha val="50000"/>
              </a:schemeClr>
            </a:outerShdw>
          </a:effectLst>
        </p:spPr>
        <p:txBody>
          <a:bodyPr wrap="square">
            <a:spAutoFit/>
          </a:bodyPr>
          <a:lstStyle/>
          <a:p>
            <a:pPr algn="just">
              <a:defRPr/>
            </a:pPr>
            <a:r>
              <a:rPr lang="en-US" altLang="zh-CN" sz="1600" dirty="0">
                <a:solidFill>
                  <a:schemeClr val="bg1"/>
                </a:solidFill>
                <a:latin typeface="+mn-lt"/>
                <a:ea typeface="楷体_GB2312" pitchFamily="49" charset="-122"/>
              </a:rPr>
              <a:t>Se </a:t>
            </a:r>
            <a:r>
              <a:rPr lang="en-US" altLang="zh-CN" sz="1600" dirty="0" err="1">
                <a:solidFill>
                  <a:schemeClr val="bg1"/>
                </a:solidFill>
                <a:latin typeface="+mn-lt"/>
                <a:ea typeface="楷体_GB2312" pitchFamily="49" charset="-122"/>
              </a:rPr>
              <a:t>puede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decir</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que</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es</a:t>
            </a:r>
            <a:r>
              <a:rPr lang="en-US" altLang="zh-CN" sz="1600" dirty="0">
                <a:solidFill>
                  <a:schemeClr val="bg1"/>
                </a:solidFill>
                <a:latin typeface="+mn-lt"/>
                <a:ea typeface="楷体_GB2312" pitchFamily="49" charset="-122"/>
              </a:rPr>
              <a:t> un Hard Handover. El </a:t>
            </a:r>
            <a:r>
              <a:rPr lang="en-US" altLang="zh-CN" sz="1600" dirty="0" err="1">
                <a:solidFill>
                  <a:schemeClr val="bg1"/>
                </a:solidFill>
                <a:latin typeface="+mn-lt"/>
                <a:ea typeface="楷体_GB2312" pitchFamily="49" charset="-122"/>
              </a:rPr>
              <a:t>móvil</a:t>
            </a:r>
            <a:r>
              <a:rPr lang="en-US" altLang="zh-CN" sz="1600" dirty="0">
                <a:solidFill>
                  <a:schemeClr val="bg1"/>
                </a:solidFill>
                <a:latin typeface="+mn-lt"/>
                <a:ea typeface="楷体_GB2312" pitchFamily="49" charset="-122"/>
              </a:rPr>
              <a:t> solo se </a:t>
            </a:r>
            <a:r>
              <a:rPr lang="en-US" altLang="zh-CN" sz="1600" dirty="0" err="1">
                <a:solidFill>
                  <a:schemeClr val="bg1"/>
                </a:solidFill>
                <a:latin typeface="+mn-lt"/>
                <a:ea typeface="楷体_GB2312" pitchFamily="49" charset="-122"/>
              </a:rPr>
              <a:t>encuentra</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conectado</a:t>
            </a:r>
            <a:r>
              <a:rPr lang="en-US" altLang="zh-CN" sz="1600" dirty="0">
                <a:solidFill>
                  <a:schemeClr val="bg1"/>
                </a:solidFill>
                <a:latin typeface="+mn-lt"/>
                <a:ea typeface="楷体_GB2312" pitchFamily="49" charset="-122"/>
              </a:rPr>
              <a:t> con </a:t>
            </a:r>
            <a:r>
              <a:rPr lang="en-US" altLang="zh-CN" sz="1600" dirty="0" err="1">
                <a:solidFill>
                  <a:schemeClr val="bg1"/>
                </a:solidFill>
                <a:latin typeface="+mn-lt"/>
                <a:ea typeface="楷体_GB2312" pitchFamily="49" charset="-122"/>
              </a:rPr>
              <a:t>una</a:t>
            </a:r>
            <a:r>
              <a:rPr lang="en-US" altLang="zh-CN" sz="1600" dirty="0">
                <a:solidFill>
                  <a:schemeClr val="bg1"/>
                </a:solidFill>
                <a:latin typeface="+mn-lt"/>
                <a:ea typeface="楷体_GB2312" pitchFamily="49" charset="-122"/>
              </a:rPr>
              <a:t> sola </a:t>
            </a:r>
            <a:r>
              <a:rPr lang="en-US" altLang="zh-CN" sz="1600" dirty="0" err="1">
                <a:solidFill>
                  <a:schemeClr val="bg1"/>
                </a:solidFill>
                <a:latin typeface="+mn-lt"/>
                <a:ea typeface="楷体_GB2312" pitchFamily="49" charset="-122"/>
              </a:rPr>
              <a:t>celda</a:t>
            </a:r>
            <a:r>
              <a:rPr lang="en-US" altLang="zh-CN" sz="1600" dirty="0">
                <a:solidFill>
                  <a:schemeClr val="bg1"/>
                </a:solidFill>
                <a:latin typeface="+mn-lt"/>
                <a:ea typeface="楷体_GB2312" pitchFamily="49" charset="-122"/>
              </a:rPr>
              <a:t> al </a:t>
            </a:r>
            <a:r>
              <a:rPr lang="en-US" altLang="zh-CN" sz="1600" dirty="0" err="1">
                <a:solidFill>
                  <a:schemeClr val="bg1"/>
                </a:solidFill>
                <a:latin typeface="+mn-lt"/>
                <a:ea typeface="楷体_GB2312" pitchFamily="49" charset="-122"/>
              </a:rPr>
              <a:t>mismo</a:t>
            </a:r>
            <a:r>
              <a:rPr lang="en-US" altLang="zh-CN" sz="1600" dirty="0">
                <a:solidFill>
                  <a:schemeClr val="bg1"/>
                </a:solidFill>
                <a:latin typeface="+mn-lt"/>
                <a:ea typeface="楷体_GB2312" pitchFamily="49" charset="-122"/>
              </a:rPr>
              <a:t> </a:t>
            </a:r>
            <a:r>
              <a:rPr lang="en-US" altLang="zh-CN" sz="1600" dirty="0" err="1">
                <a:solidFill>
                  <a:schemeClr val="bg1"/>
                </a:solidFill>
                <a:latin typeface="+mn-lt"/>
                <a:ea typeface="楷体_GB2312" pitchFamily="49" charset="-122"/>
              </a:rPr>
              <a:t>tiempo</a:t>
            </a:r>
            <a:r>
              <a:rPr lang="en-US" altLang="zh-CN" sz="1600" dirty="0">
                <a:solidFill>
                  <a:schemeClr val="bg1"/>
                </a:solidFill>
                <a:latin typeface="+mn-lt"/>
                <a:ea typeface="楷体_GB2312" pitchFamily="49" charset="-122"/>
              </a:rPr>
              <a:t>. </a:t>
            </a:r>
          </a:p>
        </p:txBody>
      </p:sp>
      <p:sp>
        <p:nvSpPr>
          <p:cNvPr id="81" name="Text Box 129"/>
          <p:cNvSpPr txBox="1">
            <a:spLocks noChangeArrowheads="1"/>
          </p:cNvSpPr>
          <p:nvPr/>
        </p:nvSpPr>
        <p:spPr bwMode="auto">
          <a:xfrm>
            <a:off x="78188" y="4253180"/>
            <a:ext cx="2204484" cy="1323439"/>
          </a:xfrm>
          <a:prstGeom prst="rect">
            <a:avLst/>
          </a:prstGeom>
          <a:solidFill>
            <a:schemeClr val="bg2"/>
          </a:solidFill>
          <a:ln w="9525">
            <a:noFill/>
            <a:miter lim="800000"/>
            <a:headEnd/>
            <a:tailEnd/>
          </a:ln>
          <a:effectLst>
            <a:outerShdw dist="107763" dir="2700000" algn="ctr" rotWithShape="0">
              <a:schemeClr val="bg2">
                <a:alpha val="50000"/>
              </a:schemeClr>
            </a:outerShdw>
          </a:effectLst>
        </p:spPr>
        <p:txBody>
          <a:bodyPr wrap="square">
            <a:spAutoFit/>
          </a:bodyPr>
          <a:lstStyle/>
          <a:p>
            <a:pPr algn="just">
              <a:defRPr/>
            </a:pPr>
            <a:r>
              <a:rPr lang="en-US" altLang="zh-CN" sz="1600" dirty="0">
                <a:solidFill>
                  <a:schemeClr val="bg1"/>
                </a:solidFill>
                <a:latin typeface="+mn-lt"/>
                <a:ea typeface="楷体_GB2312" pitchFamily="49" charset="-122"/>
              </a:rPr>
              <a:t>Idle handover </a:t>
            </a:r>
            <a:r>
              <a:rPr lang="en-US" altLang="zh-CN" sz="1600" dirty="0" err="1" smtClean="0">
                <a:solidFill>
                  <a:schemeClr val="bg1"/>
                </a:solidFill>
                <a:latin typeface="+mn-lt"/>
                <a:ea typeface="楷体_GB2312" pitchFamily="49" charset="-122"/>
              </a:rPr>
              <a:t>siempre</a:t>
            </a:r>
            <a:r>
              <a:rPr lang="en-US" altLang="zh-CN" sz="1600" dirty="0" smtClean="0">
                <a:solidFill>
                  <a:schemeClr val="bg1"/>
                </a:solidFill>
                <a:latin typeface="+mn-lt"/>
                <a:ea typeface="楷体_GB2312" pitchFamily="49" charset="-122"/>
              </a:rPr>
              <a:t> </a:t>
            </a:r>
            <a:r>
              <a:rPr lang="en-US" altLang="zh-CN" sz="1600" dirty="0" err="1" smtClean="0">
                <a:solidFill>
                  <a:schemeClr val="bg1"/>
                </a:solidFill>
                <a:latin typeface="+mn-lt"/>
                <a:ea typeface="楷体_GB2312" pitchFamily="49" charset="-122"/>
              </a:rPr>
              <a:t>trata</a:t>
            </a:r>
            <a:r>
              <a:rPr lang="en-US" altLang="zh-CN" sz="1600" dirty="0" smtClean="0">
                <a:solidFill>
                  <a:schemeClr val="bg1"/>
                </a:solidFill>
                <a:latin typeface="+mn-lt"/>
                <a:ea typeface="楷体_GB2312" pitchFamily="49" charset="-122"/>
              </a:rPr>
              <a:t> de </a:t>
            </a:r>
            <a:r>
              <a:rPr lang="en-US" altLang="zh-CN" sz="1600" dirty="0" err="1" smtClean="0">
                <a:solidFill>
                  <a:schemeClr val="bg1"/>
                </a:solidFill>
                <a:latin typeface="+mn-lt"/>
                <a:ea typeface="楷体_GB2312" pitchFamily="49" charset="-122"/>
              </a:rPr>
              <a:t>mantener</a:t>
            </a:r>
            <a:r>
              <a:rPr lang="en-US" altLang="zh-CN" sz="1600" dirty="0" smtClean="0">
                <a:solidFill>
                  <a:schemeClr val="bg1"/>
                </a:solidFill>
                <a:latin typeface="+mn-lt"/>
                <a:ea typeface="楷体_GB2312" pitchFamily="49" charset="-122"/>
              </a:rPr>
              <a:t> el </a:t>
            </a:r>
            <a:r>
              <a:rPr lang="en-US" altLang="zh-CN" sz="1600" dirty="0" err="1" smtClean="0">
                <a:solidFill>
                  <a:schemeClr val="bg1"/>
                </a:solidFill>
                <a:latin typeface="+mn-lt"/>
                <a:ea typeface="楷体_GB2312" pitchFamily="49" charset="-122"/>
              </a:rPr>
              <a:t>móvil</a:t>
            </a:r>
            <a:r>
              <a:rPr lang="en-US" altLang="zh-CN" sz="1600" dirty="0" smtClean="0">
                <a:solidFill>
                  <a:schemeClr val="bg1"/>
                </a:solidFill>
                <a:latin typeface="+mn-lt"/>
                <a:ea typeface="楷体_GB2312" pitchFamily="49" charset="-122"/>
              </a:rPr>
              <a:t> con la </a:t>
            </a:r>
            <a:r>
              <a:rPr lang="en-US" altLang="zh-CN" sz="1600" dirty="0" err="1" smtClean="0">
                <a:solidFill>
                  <a:schemeClr val="bg1"/>
                </a:solidFill>
                <a:latin typeface="+mn-lt"/>
                <a:ea typeface="楷体_GB2312" pitchFamily="49" charset="-122"/>
              </a:rPr>
              <a:t>mejor</a:t>
            </a:r>
            <a:r>
              <a:rPr lang="en-US" altLang="zh-CN" sz="1600" dirty="0" smtClean="0">
                <a:solidFill>
                  <a:schemeClr val="bg1"/>
                </a:solidFill>
                <a:latin typeface="+mn-lt"/>
                <a:ea typeface="楷体_GB2312" pitchFamily="49" charset="-122"/>
              </a:rPr>
              <a:t> </a:t>
            </a:r>
            <a:r>
              <a:rPr lang="en-US" altLang="zh-CN" sz="1600" dirty="0" err="1" smtClean="0">
                <a:solidFill>
                  <a:schemeClr val="bg1"/>
                </a:solidFill>
                <a:latin typeface="+mn-lt"/>
                <a:ea typeface="楷体_GB2312" pitchFamily="49" charset="-122"/>
              </a:rPr>
              <a:t>celda</a:t>
            </a:r>
            <a:r>
              <a:rPr lang="en-US" altLang="zh-CN" sz="1600" dirty="0" smtClean="0">
                <a:solidFill>
                  <a:schemeClr val="bg1"/>
                </a:solidFill>
                <a:latin typeface="+mn-lt"/>
                <a:ea typeface="楷体_GB2312" pitchFamily="49" charset="-122"/>
              </a:rPr>
              <a:t>, </a:t>
            </a:r>
            <a:r>
              <a:rPr lang="en-US" altLang="zh-CN" sz="1600" dirty="0" err="1" smtClean="0">
                <a:solidFill>
                  <a:schemeClr val="bg1"/>
                </a:solidFill>
                <a:latin typeface="+mn-lt"/>
                <a:ea typeface="楷体_GB2312" pitchFamily="49" charset="-122"/>
              </a:rPr>
              <a:t>para</a:t>
            </a:r>
            <a:r>
              <a:rPr lang="en-US" altLang="zh-CN" sz="1600" dirty="0" smtClean="0">
                <a:solidFill>
                  <a:schemeClr val="bg1"/>
                </a:solidFill>
                <a:latin typeface="+mn-lt"/>
                <a:ea typeface="楷体_GB2312" pitchFamily="49" charset="-122"/>
              </a:rPr>
              <a:t> </a:t>
            </a:r>
            <a:r>
              <a:rPr lang="en-US" altLang="zh-CN" sz="1600" dirty="0" err="1" smtClean="0">
                <a:solidFill>
                  <a:schemeClr val="bg1"/>
                </a:solidFill>
                <a:latin typeface="+mn-lt"/>
                <a:ea typeface="楷体_GB2312" pitchFamily="49" charset="-122"/>
              </a:rPr>
              <a:t>garantizar</a:t>
            </a:r>
            <a:r>
              <a:rPr lang="en-US" altLang="zh-CN" sz="1600" dirty="0" smtClean="0">
                <a:solidFill>
                  <a:schemeClr val="bg1"/>
                </a:solidFill>
                <a:latin typeface="+mn-lt"/>
                <a:ea typeface="楷体_GB2312" pitchFamily="49" charset="-122"/>
              </a:rPr>
              <a:t> el </a:t>
            </a:r>
            <a:r>
              <a:rPr lang="en-US" altLang="zh-CN" sz="1600" dirty="0" err="1" smtClean="0">
                <a:solidFill>
                  <a:schemeClr val="bg1"/>
                </a:solidFill>
                <a:latin typeface="+mn-lt"/>
                <a:ea typeface="楷体_GB2312" pitchFamily="49" charset="-122"/>
              </a:rPr>
              <a:t>éxito</a:t>
            </a:r>
            <a:r>
              <a:rPr lang="en-US" altLang="zh-CN" sz="1600" dirty="0" smtClean="0">
                <a:solidFill>
                  <a:schemeClr val="bg1"/>
                </a:solidFill>
                <a:latin typeface="+mn-lt"/>
                <a:ea typeface="楷体_GB2312" pitchFamily="49" charset="-122"/>
              </a:rPr>
              <a:t> del Paging</a:t>
            </a:r>
            <a:endParaRPr lang="en-US" altLang="zh-CN" sz="1600" dirty="0">
              <a:solidFill>
                <a:schemeClr val="bg1"/>
              </a:solidFill>
              <a:latin typeface="+mn-lt"/>
              <a:ea typeface="楷体_GB2312" pitchFamily="49" charset="-122"/>
            </a:endParaRPr>
          </a:p>
        </p:txBody>
      </p:sp>
    </p:spTree>
    <p:extLst>
      <p:ext uri="{BB962C8B-B14F-4D97-AF65-F5344CB8AC3E}">
        <p14:creationId xmlns="" xmlns:p14="http://schemas.microsoft.com/office/powerpoint/2010/main" val="87226584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Bloqueos</a:t>
            </a:r>
            <a:r>
              <a:rPr lang="en-US" dirty="0" smtClean="0"/>
              <a:t> 3G</a:t>
            </a:r>
          </a:p>
        </p:txBody>
      </p:sp>
      <p:sp>
        <p:nvSpPr>
          <p:cNvPr id="7" name="Pentagon 6"/>
          <p:cNvSpPr/>
          <p:nvPr/>
        </p:nvSpPr>
        <p:spPr>
          <a:xfrm>
            <a:off x="215188" y="154381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8" y="1006025"/>
            <a:ext cx="213438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1</a:t>
            </a:r>
          </a:p>
        </p:txBody>
      </p:sp>
      <p:sp>
        <p:nvSpPr>
          <p:cNvPr id="15" name="TextBox 14"/>
          <p:cNvSpPr txBox="1"/>
          <p:nvPr/>
        </p:nvSpPr>
        <p:spPr>
          <a:xfrm>
            <a:off x="4737128" y="100602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2</a:t>
            </a:r>
          </a:p>
        </p:txBody>
      </p:sp>
      <p:cxnSp>
        <p:nvCxnSpPr>
          <p:cNvPr id="17" name="Straight Connector 16"/>
          <p:cNvCxnSpPr/>
          <p:nvPr/>
        </p:nvCxnSpPr>
        <p:spPr>
          <a:xfrm>
            <a:off x="2469803" y="133699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69803" y="154400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 de </a:t>
            </a:r>
            <a:r>
              <a:rPr lang="en-US" sz="1400" dirty="0" err="1" smtClean="0"/>
              <a:t>las</a:t>
            </a:r>
            <a:r>
              <a:rPr lang="en-US" sz="1400" dirty="0" smtClean="0"/>
              <a:t> </a:t>
            </a:r>
            <a:r>
              <a:rPr lang="en-US" sz="1400" dirty="0" err="1" smtClean="0"/>
              <a:t>celdas</a:t>
            </a:r>
            <a:r>
              <a:rPr lang="en-US" sz="1400" dirty="0" smtClean="0"/>
              <a:t> de la zona</a:t>
            </a:r>
            <a:endParaRPr lang="en-US" sz="1400" dirty="0"/>
          </a:p>
        </p:txBody>
      </p:sp>
      <p:cxnSp>
        <p:nvCxnSpPr>
          <p:cNvPr id="20" name="Straight Connector 16"/>
          <p:cNvCxnSpPr/>
          <p:nvPr/>
        </p:nvCxnSpPr>
        <p:spPr>
          <a:xfrm>
            <a:off x="4737128" y="1337834"/>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16"/>
          <p:cNvCxnSpPr/>
          <p:nvPr/>
        </p:nvCxnSpPr>
        <p:spPr>
          <a:xfrm>
            <a:off x="6935477" y="133866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14"/>
          <p:cNvSpPr txBox="1"/>
          <p:nvPr/>
        </p:nvSpPr>
        <p:spPr>
          <a:xfrm>
            <a:off x="6935477" y="99541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3</a:t>
            </a:r>
          </a:p>
        </p:txBody>
      </p:sp>
      <p:sp>
        <p:nvSpPr>
          <p:cNvPr id="28" name="Pentagon 6"/>
          <p:cNvSpPr/>
          <p:nvPr/>
        </p:nvSpPr>
        <p:spPr>
          <a:xfrm>
            <a:off x="215188" y="230038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Capacidad</a:t>
            </a:r>
            <a:endParaRPr lang="en-US" b="1" dirty="0"/>
          </a:p>
        </p:txBody>
      </p:sp>
      <p:sp>
        <p:nvSpPr>
          <p:cNvPr id="29" name="Pentagon 6"/>
          <p:cNvSpPr/>
          <p:nvPr/>
        </p:nvSpPr>
        <p:spPr>
          <a:xfrm>
            <a:off x="215188" y="306280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0" name="Pentagon 6"/>
          <p:cNvSpPr/>
          <p:nvPr/>
        </p:nvSpPr>
        <p:spPr>
          <a:xfrm>
            <a:off x="215188" y="3817217"/>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32" name="Pentagon 6"/>
          <p:cNvSpPr/>
          <p:nvPr/>
        </p:nvSpPr>
        <p:spPr>
          <a:xfrm>
            <a:off x="215187" y="457426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3" name="Pentagon 6"/>
          <p:cNvSpPr/>
          <p:nvPr/>
        </p:nvSpPr>
        <p:spPr>
          <a:xfrm>
            <a:off x="215187" y="533066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4" name="TextBox 15"/>
          <p:cNvSpPr txBox="1"/>
          <p:nvPr/>
        </p:nvSpPr>
        <p:spPr>
          <a:xfrm>
            <a:off x="4737127" y="155541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Implementación de una nueva celda</a:t>
            </a:r>
          </a:p>
        </p:txBody>
      </p:sp>
      <p:sp>
        <p:nvSpPr>
          <p:cNvPr id="36" name="TextBox 15"/>
          <p:cNvSpPr txBox="1"/>
          <p:nvPr/>
        </p:nvSpPr>
        <p:spPr>
          <a:xfrm>
            <a:off x="2469804" y="2300384"/>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a:t>Ampliación</a:t>
            </a:r>
            <a:r>
              <a:rPr lang="en-US" sz="1400" dirty="0"/>
              <a:t> de CEs</a:t>
            </a:r>
          </a:p>
        </p:txBody>
      </p:sp>
      <p:sp>
        <p:nvSpPr>
          <p:cNvPr id="39" name="TextBox 15"/>
          <p:cNvSpPr txBox="1"/>
          <p:nvPr/>
        </p:nvSpPr>
        <p:spPr>
          <a:xfrm>
            <a:off x="2469804" y="3062801"/>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Configuración</a:t>
            </a:r>
            <a:r>
              <a:rPr lang="en-US" sz="1400" dirty="0" smtClean="0"/>
              <a:t> RRC</a:t>
            </a:r>
            <a:endParaRPr lang="en-US" sz="1400" dirty="0"/>
          </a:p>
        </p:txBody>
      </p:sp>
      <p:sp>
        <p:nvSpPr>
          <p:cNvPr id="40" name="TextBox 15"/>
          <p:cNvSpPr txBox="1"/>
          <p:nvPr/>
        </p:nvSpPr>
        <p:spPr>
          <a:xfrm>
            <a:off x="6860587" y="4574260"/>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posibles</a:t>
            </a:r>
            <a:r>
              <a:rPr lang="en-US" sz="1400" dirty="0" smtClean="0"/>
              <a:t> </a:t>
            </a:r>
            <a:r>
              <a:rPr lang="en-US" sz="1400" dirty="0" err="1" smtClean="0"/>
              <a:t>sobre</a:t>
            </a:r>
            <a:r>
              <a:rPr lang="en-US" sz="1400" dirty="0" smtClean="0"/>
              <a:t> </a:t>
            </a:r>
            <a:r>
              <a:rPr lang="en-US" sz="1400" dirty="0" err="1" smtClean="0"/>
              <a:t>alcances</a:t>
            </a:r>
            <a:r>
              <a:rPr lang="en-US" sz="1400" dirty="0" smtClean="0"/>
              <a:t> e </a:t>
            </a:r>
            <a:r>
              <a:rPr lang="en-US" sz="1400" dirty="0" err="1" smtClean="0"/>
              <a:t>interferencias</a:t>
            </a:r>
            <a:r>
              <a:rPr lang="en-US" sz="1400" dirty="0" smtClean="0"/>
              <a:t> </a:t>
            </a:r>
            <a:r>
              <a:rPr lang="en-US" sz="1400" dirty="0" err="1" smtClean="0"/>
              <a:t>externas</a:t>
            </a:r>
            <a:endParaRPr lang="en-US" sz="1400" dirty="0"/>
          </a:p>
        </p:txBody>
      </p:sp>
      <p:sp>
        <p:nvSpPr>
          <p:cNvPr id="42" name="TextBox 15"/>
          <p:cNvSpPr txBox="1"/>
          <p:nvPr/>
        </p:nvSpPr>
        <p:spPr>
          <a:xfrm>
            <a:off x="2458878" y="381721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Creación de las vecinas faltantes</a:t>
            </a:r>
          </a:p>
        </p:txBody>
      </p:sp>
      <p:sp>
        <p:nvSpPr>
          <p:cNvPr id="43" name="TextBox 15"/>
          <p:cNvSpPr txBox="1"/>
          <p:nvPr/>
        </p:nvSpPr>
        <p:spPr>
          <a:xfrm>
            <a:off x="4726202" y="3828621"/>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vecindades</a:t>
            </a:r>
            <a:r>
              <a:rPr lang="en-US" sz="1400" dirty="0" smtClean="0"/>
              <a:t> Intra-</a:t>
            </a:r>
            <a:r>
              <a:rPr lang="en-US" sz="1400" dirty="0" err="1" smtClean="0"/>
              <a:t>Freq</a:t>
            </a:r>
            <a:r>
              <a:rPr lang="en-US" sz="1400" dirty="0" smtClean="0"/>
              <a:t>, Inter-</a:t>
            </a:r>
            <a:r>
              <a:rPr lang="en-US" sz="1400" dirty="0" err="1" smtClean="0"/>
              <a:t>Freq</a:t>
            </a:r>
            <a:r>
              <a:rPr lang="en-US" sz="1400" dirty="0" smtClean="0"/>
              <a:t> e Inter-Sys</a:t>
            </a:r>
            <a:endParaRPr lang="en-US" sz="1400" dirty="0"/>
          </a:p>
        </p:txBody>
      </p:sp>
      <p:sp>
        <p:nvSpPr>
          <p:cNvPr id="45" name="TextBox 15"/>
          <p:cNvSpPr txBox="1"/>
          <p:nvPr/>
        </p:nvSpPr>
        <p:spPr>
          <a:xfrm>
            <a:off x="4726200" y="2300384"/>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a:t>Añadir</a:t>
            </a:r>
            <a:r>
              <a:rPr lang="en-US" sz="1400" dirty="0"/>
              <a:t> </a:t>
            </a:r>
            <a:r>
              <a:rPr lang="en-US" sz="1400" dirty="0" err="1"/>
              <a:t>nuevas</a:t>
            </a:r>
            <a:r>
              <a:rPr lang="en-US" sz="1400" dirty="0"/>
              <a:t> </a:t>
            </a:r>
            <a:r>
              <a:rPr lang="en-US" sz="1400" dirty="0" err="1"/>
              <a:t>colindancias</a:t>
            </a:r>
            <a:endParaRPr lang="en-US" sz="1400" dirty="0"/>
          </a:p>
        </p:txBody>
      </p:sp>
      <p:sp>
        <p:nvSpPr>
          <p:cNvPr id="48" name="TextBox 15"/>
          <p:cNvSpPr txBox="1"/>
          <p:nvPr/>
        </p:nvSpPr>
        <p:spPr>
          <a:xfrm>
            <a:off x="2469803" y="45856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a:t>Asignación de </a:t>
            </a:r>
            <a:r>
              <a:rPr lang="es-ES" sz="1400" dirty="0" smtClean="0"/>
              <a:t>nuevos </a:t>
            </a:r>
            <a:r>
              <a:rPr lang="es-ES" sz="1400" dirty="0" err="1" smtClean="0"/>
              <a:t>SCs</a:t>
            </a:r>
            <a:endParaRPr lang="es-ES" sz="1400" dirty="0"/>
          </a:p>
        </p:txBody>
      </p:sp>
      <p:sp>
        <p:nvSpPr>
          <p:cNvPr id="49" name="TextBox 15"/>
          <p:cNvSpPr txBox="1"/>
          <p:nvPr/>
        </p:nvSpPr>
        <p:spPr>
          <a:xfrm>
            <a:off x="4737127" y="4597069"/>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Modificar</a:t>
            </a:r>
            <a:r>
              <a:rPr lang="en-US" sz="1400" dirty="0" smtClean="0"/>
              <a:t> tilt para </a:t>
            </a:r>
            <a:r>
              <a:rPr lang="en-US" sz="1400" dirty="0" err="1" smtClean="0"/>
              <a:t>evitar</a:t>
            </a:r>
            <a:r>
              <a:rPr lang="en-US" sz="1400" dirty="0" smtClean="0"/>
              <a:t> </a:t>
            </a:r>
            <a:r>
              <a:rPr lang="en-US" sz="1400" dirty="0" err="1" smtClean="0"/>
              <a:t>polución</a:t>
            </a:r>
            <a:r>
              <a:rPr lang="en-US" sz="1400" dirty="0" smtClean="0"/>
              <a:t> de </a:t>
            </a:r>
            <a:r>
              <a:rPr lang="en-US" sz="1400" dirty="0" err="1" smtClean="0"/>
              <a:t>pilotos</a:t>
            </a:r>
            <a:endParaRPr lang="en-US" sz="1400" dirty="0"/>
          </a:p>
        </p:txBody>
      </p:sp>
      <p:sp>
        <p:nvSpPr>
          <p:cNvPr id="51" name="TextBox 15"/>
          <p:cNvSpPr txBox="1"/>
          <p:nvPr/>
        </p:nvSpPr>
        <p:spPr>
          <a:xfrm>
            <a:off x="2469803" y="533066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a:t>
            </a:r>
            <a:r>
              <a:rPr lang="en-US" sz="1400" dirty="0" err="1" smtClean="0"/>
              <a:t>Transmisión</a:t>
            </a:r>
            <a:endParaRPr lang="en-US" sz="1400" dirty="0"/>
          </a:p>
        </p:txBody>
      </p:sp>
      <p:sp>
        <p:nvSpPr>
          <p:cNvPr id="52" name="TextBox 15"/>
          <p:cNvSpPr txBox="1"/>
          <p:nvPr/>
        </p:nvSpPr>
        <p:spPr>
          <a:xfrm>
            <a:off x="4737127"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HW</a:t>
            </a:r>
            <a:endParaRPr lang="en-US" sz="1400" dirty="0"/>
          </a:p>
        </p:txBody>
      </p:sp>
      <p:sp>
        <p:nvSpPr>
          <p:cNvPr id="53" name="TextBox 15"/>
          <p:cNvSpPr txBox="1"/>
          <p:nvPr/>
        </p:nvSpPr>
        <p:spPr>
          <a:xfrm>
            <a:off x="6935476"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Indisponibilidad</a:t>
            </a:r>
            <a:r>
              <a:rPr lang="en-US" sz="1400" dirty="0" smtClean="0"/>
              <a:t> / </a:t>
            </a:r>
            <a:r>
              <a:rPr lang="en-US" sz="1400" dirty="0" err="1" smtClean="0"/>
              <a:t>Alarmas</a:t>
            </a:r>
            <a:endParaRPr lang="en-US" sz="1400" dirty="0"/>
          </a:p>
        </p:txBody>
      </p:sp>
      <p:sp>
        <p:nvSpPr>
          <p:cNvPr id="31" name="TextBox 15"/>
          <p:cNvSpPr txBox="1"/>
          <p:nvPr/>
        </p:nvSpPr>
        <p:spPr>
          <a:xfrm>
            <a:off x="6860587" y="2299839"/>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Resetear</a:t>
            </a:r>
            <a:r>
              <a:rPr lang="en-US" sz="1400" dirty="0" smtClean="0"/>
              <a:t> el </a:t>
            </a:r>
            <a:r>
              <a:rPr lang="en-US" sz="1400" dirty="0" err="1" smtClean="0"/>
              <a:t>nodoB</a:t>
            </a:r>
            <a:endParaRPr lang="en-US" sz="1400" dirty="0"/>
          </a:p>
        </p:txBody>
      </p:sp>
    </p:spTree>
    <p:extLst>
      <p:ext uri="{BB962C8B-B14F-4D97-AF65-F5344CB8AC3E}">
        <p14:creationId xmlns="" xmlns:p14="http://schemas.microsoft.com/office/powerpoint/2010/main" val="3792101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ox(i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ox(in)">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ox(in)">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box(in)">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ox(i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calcmode="lin" valueType="num">
                                      <p:cBhvr additive="base">
                                        <p:cTn id="55" dur="500" fill="hold"/>
                                        <p:tgtEl>
                                          <p:spTgt spid="30"/>
                                        </p:tgtEl>
                                        <p:attrNameLst>
                                          <p:attrName>ppt_x</p:attrName>
                                        </p:attrNameLst>
                                      </p:cBhvr>
                                      <p:tavLst>
                                        <p:tav tm="0">
                                          <p:val>
                                            <p:strVal val="#ppt_x"/>
                                          </p:val>
                                        </p:tav>
                                        <p:tav tm="100000">
                                          <p:val>
                                            <p:strVal val="#ppt_x"/>
                                          </p:val>
                                        </p:tav>
                                      </p:tavLst>
                                    </p:anim>
                                    <p:anim calcmode="lin" valueType="num">
                                      <p:cBhvr additive="base">
                                        <p:cTn id="5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box(in)">
                                      <p:cBhvr>
                                        <p:cTn id="61" dur="500"/>
                                        <p:tgtEl>
                                          <p:spTgt spid="42"/>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grpId="0" nodeType="click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box(in)">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additive="base">
                                        <p:cTn id="71" dur="500" fill="hold"/>
                                        <p:tgtEl>
                                          <p:spTgt spid="32"/>
                                        </p:tgtEl>
                                        <p:attrNameLst>
                                          <p:attrName>ppt_x</p:attrName>
                                        </p:attrNameLst>
                                      </p:cBhvr>
                                      <p:tavLst>
                                        <p:tav tm="0">
                                          <p:val>
                                            <p:strVal val="#ppt_x"/>
                                          </p:val>
                                        </p:tav>
                                        <p:tav tm="100000">
                                          <p:val>
                                            <p:strVal val="#ppt_x"/>
                                          </p:val>
                                        </p:tav>
                                      </p:tavLst>
                                    </p:anim>
                                    <p:anim calcmode="lin" valueType="num">
                                      <p:cBhvr additive="base">
                                        <p:cTn id="7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 presetClass="entr" presetSubtype="16"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box(in)">
                                      <p:cBhvr>
                                        <p:cTn id="77" dur="500"/>
                                        <p:tgtEl>
                                          <p:spTgt spid="48"/>
                                        </p:tgtEl>
                                      </p:cBhvr>
                                    </p:animEffect>
                                  </p:childTnLst>
                                </p:cTn>
                              </p:par>
                            </p:childTnLst>
                          </p:cTn>
                        </p:par>
                      </p:childTnLst>
                    </p:cTn>
                  </p:par>
                  <p:par>
                    <p:cTn id="78" fill="hold">
                      <p:stCondLst>
                        <p:cond delay="indefinite"/>
                      </p:stCondLst>
                      <p:childTnLst>
                        <p:par>
                          <p:cTn id="79" fill="hold">
                            <p:stCondLst>
                              <p:cond delay="0"/>
                            </p:stCondLst>
                            <p:childTnLst>
                              <p:par>
                                <p:cTn id="80" presetID="4" presetClass="entr" presetSubtype="16"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box(in)">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box(in)">
                                      <p:cBhvr>
                                        <p:cTn id="87" dur="500"/>
                                        <p:tgtEl>
                                          <p:spTgt spid="40"/>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ppt_x"/>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 presetClass="entr" presetSubtype="16" fill="hold" grpId="0" nodeType="clickEffect">
                                  <p:stCondLst>
                                    <p:cond delay="0"/>
                                  </p:stCondLst>
                                  <p:childTnLst>
                                    <p:set>
                                      <p:cBhvr>
                                        <p:cTn id="97" dur="1" fill="hold">
                                          <p:stCondLst>
                                            <p:cond delay="0"/>
                                          </p:stCondLst>
                                        </p:cTn>
                                        <p:tgtEl>
                                          <p:spTgt spid="51"/>
                                        </p:tgtEl>
                                        <p:attrNameLst>
                                          <p:attrName>style.visibility</p:attrName>
                                        </p:attrNameLst>
                                      </p:cBhvr>
                                      <p:to>
                                        <p:strVal val="visible"/>
                                      </p:to>
                                    </p:set>
                                    <p:animEffect transition="in" filter="box(in)">
                                      <p:cBhvr>
                                        <p:cTn id="98" dur="500"/>
                                        <p:tgtEl>
                                          <p:spTgt spid="51"/>
                                        </p:tgtEl>
                                      </p:cBhvr>
                                    </p:animEffect>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box(in)">
                                      <p:cBhvr>
                                        <p:cTn id="103" dur="500"/>
                                        <p:tgtEl>
                                          <p:spTgt spid="52"/>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53"/>
                                        </p:tgtEl>
                                        <p:attrNameLst>
                                          <p:attrName>style.visibility</p:attrName>
                                        </p:attrNameLst>
                                      </p:cBhvr>
                                      <p:to>
                                        <p:strVal val="visible"/>
                                      </p:to>
                                    </p:set>
                                    <p:animEffect transition="in" filter="box(in)">
                                      <p:cBhvr>
                                        <p:cTn id="10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4" grpId="0"/>
      <p:bldP spid="36" grpId="0"/>
      <p:bldP spid="39" grpId="0"/>
      <p:bldP spid="40" grpId="0"/>
      <p:bldP spid="42" grpId="0"/>
      <p:bldP spid="43" grpId="0"/>
      <p:bldP spid="45" grpId="0"/>
      <p:bldP spid="48" grpId="0"/>
      <p:bldP spid="49" grpId="0"/>
      <p:bldP spid="51" grpId="0"/>
      <p:bldP spid="52" grpId="0"/>
      <p:bldP spid="53" grpId="0"/>
      <p:bldP spid="3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1" y="180000"/>
            <a:ext cx="2837302" cy="492443"/>
          </a:xfrm>
        </p:spPr>
        <p:txBody>
          <a:bodyPr/>
          <a:lstStyle/>
          <a:p>
            <a:r>
              <a:rPr lang="en-US" dirty="0" err="1" smtClean="0"/>
              <a:t>Caídas</a:t>
            </a:r>
            <a:r>
              <a:rPr lang="en-US" dirty="0" smtClean="0"/>
              <a:t> 3G</a:t>
            </a:r>
            <a:endParaRPr lang="en-US" dirty="0"/>
          </a:p>
        </p:txBody>
      </p:sp>
      <p:sp>
        <p:nvSpPr>
          <p:cNvPr id="6" name="Text Placeholder 2"/>
          <p:cNvSpPr>
            <a:spLocks noGrp="1"/>
          </p:cNvSpPr>
          <p:nvPr>
            <p:ph type="body" sz="quarter" idx="10"/>
          </p:nvPr>
        </p:nvSpPr>
        <p:spPr bwMode="gray">
          <a:xfrm>
            <a:off x="504000" y="1440000"/>
            <a:ext cx="8224838" cy="2215991"/>
          </a:xfrm>
        </p:spPr>
        <p:txBody>
          <a:bodyPr>
            <a:spAutoFit/>
          </a:bodyPr>
          <a:lstStyle/>
          <a:p>
            <a:pPr marL="0" indent="0">
              <a:buNone/>
            </a:pPr>
            <a:r>
              <a:rPr lang="es-ES" b="1" dirty="0" smtClean="0"/>
              <a:t>Principales causas:</a:t>
            </a:r>
          </a:p>
          <a:p>
            <a:pPr marL="0" indent="0">
              <a:buNone/>
            </a:pPr>
            <a:endParaRPr b="1" dirty="0" smtClean="0"/>
          </a:p>
          <a:p>
            <a:pPr lvl="1">
              <a:buSzPct val="120000"/>
            </a:pPr>
            <a:r>
              <a:rPr dirty="0" err="1" smtClean="0"/>
              <a:t>Cobertura</a:t>
            </a:r>
            <a:endParaRPr dirty="0" smtClean="0"/>
          </a:p>
          <a:p>
            <a:pPr lvl="1">
              <a:buSzPct val="120000"/>
            </a:pPr>
            <a:r>
              <a:rPr lang="es-ES" dirty="0" smtClean="0"/>
              <a:t>Colindancias – </a:t>
            </a:r>
            <a:r>
              <a:rPr lang="es-ES" dirty="0" err="1" smtClean="0"/>
              <a:t>Missing</a:t>
            </a:r>
            <a:r>
              <a:rPr lang="es-ES" dirty="0" smtClean="0"/>
              <a:t> NBRS / Fallos de </a:t>
            </a:r>
            <a:r>
              <a:rPr lang="es-ES" dirty="0" err="1" smtClean="0"/>
              <a:t>HOs</a:t>
            </a:r>
            <a:endParaRPr lang="es-ES" dirty="0" smtClean="0"/>
          </a:p>
          <a:p>
            <a:pPr lvl="1">
              <a:buSzPct val="120000"/>
            </a:pPr>
            <a:r>
              <a:rPr lang="es-ES" dirty="0" smtClean="0"/>
              <a:t>Calidad / Interferencia </a:t>
            </a:r>
            <a:r>
              <a:rPr lang="es-ES" dirty="0"/>
              <a:t>/ Polución de </a:t>
            </a:r>
            <a:r>
              <a:rPr lang="es-ES" dirty="0" smtClean="0"/>
              <a:t>pilotos</a:t>
            </a:r>
          </a:p>
          <a:p>
            <a:pPr lvl="1">
              <a:buSzPct val="120000"/>
            </a:pPr>
            <a:r>
              <a:rPr lang="es-ES" dirty="0" smtClean="0"/>
              <a:t>Sobre Alcance</a:t>
            </a:r>
          </a:p>
          <a:p>
            <a:pPr lvl="1">
              <a:buSzPct val="120000"/>
            </a:pPr>
            <a:r>
              <a:rPr lang="es-ES" dirty="0" smtClean="0"/>
              <a:t>Parametrización</a:t>
            </a:r>
          </a:p>
          <a:p>
            <a:pPr lvl="1">
              <a:buSzPct val="120000"/>
            </a:pPr>
            <a:r>
              <a:rPr lang="es-ES" dirty="0" smtClean="0"/>
              <a:t>No Radio - </a:t>
            </a:r>
            <a:r>
              <a:rPr lang="es-ES" dirty="0" err="1" smtClean="0"/>
              <a:t>Tx</a:t>
            </a:r>
            <a:r>
              <a:rPr lang="es-ES" dirty="0" smtClean="0"/>
              <a:t> / </a:t>
            </a:r>
            <a:r>
              <a:rPr lang="es-ES" dirty="0" err="1" smtClean="0"/>
              <a:t>Hw</a:t>
            </a:r>
            <a:r>
              <a:rPr lang="es-ES" dirty="0" smtClean="0"/>
              <a:t> / Alarmas / Indisponibilidad</a:t>
            </a:r>
          </a:p>
        </p:txBody>
      </p:sp>
    </p:spTree>
    <p:extLst>
      <p:ext uri="{BB962C8B-B14F-4D97-AF65-F5344CB8AC3E}">
        <p14:creationId xmlns="" xmlns:p14="http://schemas.microsoft.com/office/powerpoint/2010/main" val="152621583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Caídas</a:t>
            </a:r>
            <a:r>
              <a:rPr lang="en-US" dirty="0" smtClean="0"/>
              <a:t> 3G</a:t>
            </a:r>
          </a:p>
        </p:txBody>
      </p:sp>
      <p:sp>
        <p:nvSpPr>
          <p:cNvPr id="7" name="Pentagon 6"/>
          <p:cNvSpPr/>
          <p:nvPr/>
        </p:nvSpPr>
        <p:spPr>
          <a:xfrm>
            <a:off x="215188" y="1539593"/>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7" y="1001800"/>
            <a:ext cx="6355513"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Font typeface="Arial" pitchFamily="34" charset="0"/>
            </a:pPr>
            <a:r>
              <a:rPr lang="es-ES" b="1" dirty="0" smtClean="0">
                <a:solidFill>
                  <a:schemeClr val="bg2"/>
                </a:solidFill>
                <a:latin typeface="+mj-lt"/>
              </a:rPr>
              <a:t>Tipo de casuística</a:t>
            </a:r>
            <a:endParaRPr lang="en-US" b="1" dirty="0" smtClean="0">
              <a:solidFill>
                <a:schemeClr val="bg2"/>
              </a:solidFill>
              <a:latin typeface="+mj-lt"/>
            </a:endParaRPr>
          </a:p>
        </p:txBody>
      </p:sp>
      <p:cxnSp>
        <p:nvCxnSpPr>
          <p:cNvPr id="17" name="Straight Connector 16"/>
          <p:cNvCxnSpPr/>
          <p:nvPr/>
        </p:nvCxnSpPr>
        <p:spPr>
          <a:xfrm>
            <a:off x="2469803" y="1332774"/>
            <a:ext cx="6589133"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58877" y="1539593"/>
            <a:ext cx="6589133"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Malos</a:t>
            </a:r>
            <a:r>
              <a:rPr lang="en-US" sz="1400" dirty="0" smtClean="0"/>
              <a:t> </a:t>
            </a:r>
            <a:r>
              <a:rPr lang="en-US" sz="1400" dirty="0" err="1" smtClean="0"/>
              <a:t>niveles</a:t>
            </a:r>
            <a:r>
              <a:rPr lang="en-US" sz="1400" dirty="0" smtClean="0"/>
              <a:t> de </a:t>
            </a:r>
            <a:r>
              <a:rPr lang="en-US" sz="1400" dirty="0" err="1" smtClean="0"/>
              <a:t>señal</a:t>
            </a:r>
            <a:r>
              <a:rPr lang="en-US" sz="1400" dirty="0" smtClean="0"/>
              <a:t> (RSCP &lt;-105 </a:t>
            </a:r>
            <a:r>
              <a:rPr lang="en-US" sz="1400" dirty="0" err="1" smtClean="0"/>
              <a:t>dBm</a:t>
            </a:r>
            <a:r>
              <a:rPr lang="en-US" sz="1400" dirty="0" smtClean="0"/>
              <a:t>) de la </a:t>
            </a:r>
            <a:r>
              <a:rPr lang="en-US" sz="1400" dirty="0" err="1" smtClean="0"/>
              <a:t>celda</a:t>
            </a:r>
            <a:r>
              <a:rPr lang="en-US" sz="1400" dirty="0" smtClean="0"/>
              <a:t> </a:t>
            </a:r>
            <a:r>
              <a:rPr lang="en-US" sz="1400" dirty="0" err="1" smtClean="0"/>
              <a:t>servidora</a:t>
            </a:r>
            <a:r>
              <a:rPr lang="en-US" sz="1400" dirty="0" smtClean="0"/>
              <a:t> y </a:t>
            </a:r>
            <a:r>
              <a:rPr lang="en-US" sz="1400" dirty="0" err="1" smtClean="0"/>
              <a:t>malos</a:t>
            </a:r>
            <a:r>
              <a:rPr lang="en-US" sz="1400" dirty="0" smtClean="0"/>
              <a:t> </a:t>
            </a:r>
            <a:r>
              <a:rPr lang="en-US" sz="1400" dirty="0" err="1" smtClean="0"/>
              <a:t>niveles</a:t>
            </a:r>
            <a:r>
              <a:rPr lang="en-US" sz="1400" dirty="0" smtClean="0"/>
              <a:t> en </a:t>
            </a:r>
            <a:r>
              <a:rPr lang="en-US" sz="1400" dirty="0" err="1" smtClean="0"/>
              <a:t>las</a:t>
            </a:r>
            <a:r>
              <a:rPr lang="en-US" sz="1400" dirty="0" smtClean="0"/>
              <a:t> </a:t>
            </a:r>
            <a:r>
              <a:rPr lang="en-US" sz="1400" dirty="0" err="1" smtClean="0"/>
              <a:t>colindancias</a:t>
            </a:r>
            <a:r>
              <a:rPr lang="en-US" sz="1400" dirty="0"/>
              <a:t>.</a:t>
            </a:r>
          </a:p>
        </p:txBody>
      </p:sp>
      <p:sp>
        <p:nvSpPr>
          <p:cNvPr id="28" name="Pentagon 6"/>
          <p:cNvSpPr/>
          <p:nvPr/>
        </p:nvSpPr>
        <p:spPr>
          <a:xfrm>
            <a:off x="215188" y="232805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29" name="Pentagon 6"/>
          <p:cNvSpPr/>
          <p:nvPr/>
        </p:nvSpPr>
        <p:spPr>
          <a:xfrm>
            <a:off x="215188" y="312237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0" name="Pentagon 6"/>
          <p:cNvSpPr/>
          <p:nvPr/>
        </p:nvSpPr>
        <p:spPr>
          <a:xfrm>
            <a:off x="215188" y="3908689"/>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sp>
        <p:nvSpPr>
          <p:cNvPr id="32" name="Pentagon 6"/>
          <p:cNvSpPr/>
          <p:nvPr/>
        </p:nvSpPr>
        <p:spPr>
          <a:xfrm>
            <a:off x="215188" y="46976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3" name="Pentagon 6"/>
          <p:cNvSpPr/>
          <p:nvPr/>
        </p:nvSpPr>
        <p:spPr>
          <a:xfrm>
            <a:off x="215188" y="548593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6" name="TextBox 15"/>
          <p:cNvSpPr txBox="1"/>
          <p:nvPr/>
        </p:nvSpPr>
        <p:spPr>
          <a:xfrm>
            <a:off x="2469804" y="2328058"/>
            <a:ext cx="6589132"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Se </a:t>
            </a:r>
            <a:r>
              <a:rPr lang="en-US" sz="1400" dirty="0" err="1" smtClean="0"/>
              <a:t>detecta</a:t>
            </a:r>
            <a:r>
              <a:rPr lang="en-US" sz="1400" dirty="0" smtClean="0"/>
              <a:t> </a:t>
            </a:r>
            <a:r>
              <a:rPr lang="en-US" sz="1400" dirty="0" err="1" smtClean="0"/>
              <a:t>una</a:t>
            </a:r>
            <a:r>
              <a:rPr lang="en-US" sz="1400" dirty="0" smtClean="0"/>
              <a:t> </a:t>
            </a:r>
            <a:r>
              <a:rPr lang="en-US" sz="1400" dirty="0" err="1" smtClean="0"/>
              <a:t>vecina</a:t>
            </a:r>
            <a:r>
              <a:rPr lang="en-US" sz="1400" dirty="0" smtClean="0"/>
              <a:t> con </a:t>
            </a:r>
            <a:r>
              <a:rPr lang="en-US" sz="1400" dirty="0" err="1" smtClean="0"/>
              <a:t>buenos</a:t>
            </a:r>
            <a:r>
              <a:rPr lang="en-US" sz="1400" dirty="0" smtClean="0"/>
              <a:t> </a:t>
            </a:r>
            <a:r>
              <a:rPr lang="en-US" sz="1400" dirty="0" err="1" smtClean="0"/>
              <a:t>niveles</a:t>
            </a:r>
            <a:r>
              <a:rPr lang="en-US" sz="1400" dirty="0" smtClean="0"/>
              <a:t> de </a:t>
            </a:r>
            <a:r>
              <a:rPr lang="en-US" sz="1400" dirty="0" err="1" smtClean="0"/>
              <a:t>señal</a:t>
            </a:r>
            <a:r>
              <a:rPr lang="en-US" sz="1400" dirty="0" smtClean="0"/>
              <a:t> </a:t>
            </a:r>
            <a:r>
              <a:rPr lang="en-US" sz="1400" dirty="0" err="1" smtClean="0"/>
              <a:t>que</a:t>
            </a:r>
            <a:r>
              <a:rPr lang="en-US" sz="1400" dirty="0" smtClean="0"/>
              <a:t> no </a:t>
            </a:r>
            <a:r>
              <a:rPr lang="en-US" sz="1400" dirty="0" err="1" smtClean="0"/>
              <a:t>está</a:t>
            </a:r>
            <a:r>
              <a:rPr lang="en-US" sz="1400" dirty="0" smtClean="0"/>
              <a:t> </a:t>
            </a:r>
            <a:r>
              <a:rPr lang="en-US" sz="1400" dirty="0" err="1" smtClean="0"/>
              <a:t>definida</a:t>
            </a:r>
            <a:r>
              <a:rPr lang="en-US" sz="1400" dirty="0" smtClean="0"/>
              <a:t> en la </a:t>
            </a:r>
            <a:r>
              <a:rPr lang="en-US" sz="1400" dirty="0" err="1" smtClean="0"/>
              <a:t>lista</a:t>
            </a:r>
            <a:r>
              <a:rPr lang="en-US" sz="1400" dirty="0" smtClean="0"/>
              <a:t> de </a:t>
            </a:r>
            <a:r>
              <a:rPr lang="en-US" sz="1400" dirty="0" err="1" smtClean="0"/>
              <a:t>adjacencias</a:t>
            </a:r>
            <a:r>
              <a:rPr lang="en-US" sz="1400" dirty="0" smtClean="0"/>
              <a:t>.</a:t>
            </a:r>
          </a:p>
          <a:p>
            <a:pPr marL="296863" indent="-296863" algn="just">
              <a:spcAft>
                <a:spcPct val="0"/>
              </a:spcAft>
              <a:buClr>
                <a:schemeClr val="bg2"/>
              </a:buClr>
              <a:buSzPct val="120000"/>
              <a:buFont typeface="Wingdings" pitchFamily="2" charset="2"/>
              <a:buChar char="§"/>
              <a:defRPr/>
            </a:pPr>
            <a:r>
              <a:rPr lang="es-ES" sz="1400" dirty="0" smtClean="0"/>
              <a:t>Fallan los intentos de HO.</a:t>
            </a:r>
            <a:endParaRPr lang="en-US" sz="1400" dirty="0"/>
          </a:p>
        </p:txBody>
      </p:sp>
      <p:sp>
        <p:nvSpPr>
          <p:cNvPr id="39" name="TextBox 15"/>
          <p:cNvSpPr txBox="1"/>
          <p:nvPr/>
        </p:nvSpPr>
        <p:spPr>
          <a:xfrm>
            <a:off x="2469804" y="3122374"/>
            <a:ext cx="6589132"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smtClean="0"/>
              <a:t>Buenos </a:t>
            </a:r>
            <a:r>
              <a:rPr lang="en-US" sz="1400" dirty="0" err="1" smtClean="0"/>
              <a:t>niveles</a:t>
            </a:r>
            <a:r>
              <a:rPr lang="en-US" sz="1400" dirty="0" smtClean="0"/>
              <a:t> de </a:t>
            </a:r>
            <a:r>
              <a:rPr lang="en-US" sz="1400" dirty="0" err="1" smtClean="0"/>
              <a:t>señal</a:t>
            </a:r>
            <a:r>
              <a:rPr lang="en-US" sz="1400" dirty="0" smtClean="0"/>
              <a:t> (RSCP &gt;-85 </a:t>
            </a:r>
            <a:r>
              <a:rPr lang="en-US" sz="1400" dirty="0" err="1" smtClean="0"/>
              <a:t>dBm</a:t>
            </a:r>
            <a:r>
              <a:rPr lang="en-US" sz="1400" dirty="0" smtClean="0"/>
              <a:t>) y </a:t>
            </a:r>
            <a:r>
              <a:rPr lang="en-US" sz="1400" dirty="0" err="1" smtClean="0"/>
              <a:t>malos</a:t>
            </a:r>
            <a:r>
              <a:rPr lang="en-US" sz="1400" dirty="0" smtClean="0"/>
              <a:t> </a:t>
            </a:r>
            <a:r>
              <a:rPr lang="en-US" sz="1400" dirty="0" err="1" smtClean="0"/>
              <a:t>niveles</a:t>
            </a:r>
            <a:r>
              <a:rPr lang="en-US" sz="1400" dirty="0" smtClean="0"/>
              <a:t> de </a:t>
            </a:r>
            <a:r>
              <a:rPr lang="en-US" sz="1400" dirty="0" err="1" smtClean="0"/>
              <a:t>calidad</a:t>
            </a:r>
            <a:r>
              <a:rPr lang="en-US" sz="1400" dirty="0" smtClean="0"/>
              <a:t> (</a:t>
            </a:r>
            <a:r>
              <a:rPr lang="en-US" sz="1400" dirty="0" err="1" smtClean="0"/>
              <a:t>Ec</a:t>
            </a:r>
            <a:r>
              <a:rPr lang="en-US" sz="1400" dirty="0" smtClean="0"/>
              <a:t>/No &lt; -14).</a:t>
            </a:r>
          </a:p>
          <a:p>
            <a:pPr marL="296863" indent="-296863" algn="just">
              <a:spcAft>
                <a:spcPct val="0"/>
              </a:spcAft>
              <a:buClr>
                <a:schemeClr val="bg2"/>
              </a:buClr>
              <a:buSzPct val="120000"/>
              <a:buFont typeface="Wingdings" pitchFamily="2" charset="2"/>
              <a:buChar char="§"/>
              <a:defRPr/>
            </a:pPr>
            <a:r>
              <a:rPr lang="en-US" sz="1400" dirty="0" err="1" smtClean="0"/>
              <a:t>Más</a:t>
            </a:r>
            <a:r>
              <a:rPr lang="en-US" sz="1400" dirty="0" smtClean="0"/>
              <a:t> de 3 </a:t>
            </a:r>
            <a:r>
              <a:rPr lang="en-US" sz="1400" dirty="0" err="1" smtClean="0"/>
              <a:t>pilotos</a:t>
            </a:r>
            <a:r>
              <a:rPr lang="en-US" sz="1400" dirty="0" smtClean="0"/>
              <a:t> con </a:t>
            </a:r>
            <a:r>
              <a:rPr lang="en-US" sz="1400" dirty="0" err="1" smtClean="0"/>
              <a:t>niveles</a:t>
            </a:r>
            <a:r>
              <a:rPr lang="en-US" sz="1400" dirty="0" smtClean="0"/>
              <a:t> </a:t>
            </a:r>
            <a:r>
              <a:rPr lang="en-US" sz="1400" dirty="0" err="1" smtClean="0"/>
              <a:t>superiores</a:t>
            </a:r>
            <a:r>
              <a:rPr lang="en-US" sz="1400" dirty="0" smtClean="0"/>
              <a:t> a -85 </a:t>
            </a:r>
            <a:r>
              <a:rPr lang="en-US" sz="1400" dirty="0" err="1" smtClean="0"/>
              <a:t>dBm</a:t>
            </a:r>
            <a:endParaRPr lang="en-US" sz="1400" dirty="0"/>
          </a:p>
        </p:txBody>
      </p:sp>
      <p:sp>
        <p:nvSpPr>
          <p:cNvPr id="42" name="TextBox 15"/>
          <p:cNvSpPr txBox="1"/>
          <p:nvPr/>
        </p:nvSpPr>
        <p:spPr>
          <a:xfrm>
            <a:off x="2458878" y="3908689"/>
            <a:ext cx="6600058"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n-US" sz="1400" dirty="0" err="1" smtClean="0"/>
              <a:t>Malos</a:t>
            </a:r>
            <a:r>
              <a:rPr lang="en-US" sz="1400" dirty="0" smtClean="0"/>
              <a:t> </a:t>
            </a:r>
            <a:r>
              <a:rPr lang="en-US" sz="1400" dirty="0" err="1" smtClean="0"/>
              <a:t>niveles</a:t>
            </a:r>
            <a:r>
              <a:rPr lang="en-US" sz="1400" dirty="0" smtClean="0"/>
              <a:t> de </a:t>
            </a:r>
            <a:r>
              <a:rPr lang="en-US" sz="1400" dirty="0" err="1" smtClean="0"/>
              <a:t>señal</a:t>
            </a:r>
            <a:r>
              <a:rPr lang="en-US" sz="1400" dirty="0" smtClean="0"/>
              <a:t> y se </a:t>
            </a:r>
            <a:r>
              <a:rPr lang="en-US" sz="1400" dirty="0" err="1" smtClean="0"/>
              <a:t>observa</a:t>
            </a:r>
            <a:r>
              <a:rPr lang="en-US" sz="1400" dirty="0" smtClean="0"/>
              <a:t> </a:t>
            </a:r>
            <a:r>
              <a:rPr lang="en-US" sz="1400" dirty="0" err="1" smtClean="0"/>
              <a:t>que</a:t>
            </a:r>
            <a:r>
              <a:rPr lang="en-US" sz="1400" dirty="0" smtClean="0"/>
              <a:t> la </a:t>
            </a:r>
            <a:r>
              <a:rPr lang="en-US" sz="1400" dirty="0" err="1" smtClean="0"/>
              <a:t>llamada</a:t>
            </a:r>
            <a:r>
              <a:rPr lang="en-US" sz="1400" dirty="0" smtClean="0"/>
              <a:t> se </a:t>
            </a:r>
            <a:r>
              <a:rPr lang="en-US" sz="1400" dirty="0" err="1" smtClean="0"/>
              <a:t>está</a:t>
            </a:r>
            <a:r>
              <a:rPr lang="en-US" sz="1400" dirty="0" smtClean="0"/>
              <a:t> </a:t>
            </a:r>
            <a:r>
              <a:rPr lang="en-US" sz="1400" dirty="0" err="1" smtClean="0"/>
              <a:t>enganchando</a:t>
            </a:r>
            <a:r>
              <a:rPr lang="en-US" sz="1400" dirty="0" smtClean="0"/>
              <a:t> </a:t>
            </a:r>
            <a:r>
              <a:rPr lang="en-US" sz="1400" dirty="0" err="1" smtClean="0"/>
              <a:t>lejos</a:t>
            </a:r>
            <a:r>
              <a:rPr lang="en-US" sz="1400" dirty="0" smtClean="0"/>
              <a:t> y </a:t>
            </a:r>
            <a:r>
              <a:rPr lang="en-US" sz="1400" dirty="0" err="1" smtClean="0"/>
              <a:t>que</a:t>
            </a:r>
            <a:r>
              <a:rPr lang="en-US" sz="1400" dirty="0" smtClean="0"/>
              <a:t> </a:t>
            </a:r>
            <a:r>
              <a:rPr lang="en-US" sz="1400" dirty="0" err="1" smtClean="0"/>
              <a:t>tiene</a:t>
            </a:r>
            <a:r>
              <a:rPr lang="en-US" sz="1400" dirty="0" smtClean="0"/>
              <a:t> </a:t>
            </a:r>
            <a:r>
              <a:rPr lang="en-US" sz="1400" dirty="0" err="1" smtClean="0"/>
              <a:t>otras</a:t>
            </a:r>
            <a:r>
              <a:rPr lang="en-US" sz="1400" dirty="0" smtClean="0"/>
              <a:t> </a:t>
            </a:r>
            <a:r>
              <a:rPr lang="en-US" sz="1400" dirty="0" err="1" smtClean="0"/>
              <a:t>opciones</a:t>
            </a:r>
            <a:r>
              <a:rPr lang="en-US" sz="1400" dirty="0" smtClean="0"/>
              <a:t>.</a:t>
            </a:r>
            <a:endParaRPr lang="en-US" sz="1400" dirty="0"/>
          </a:p>
        </p:txBody>
      </p:sp>
      <p:sp>
        <p:nvSpPr>
          <p:cNvPr id="48" name="TextBox 15"/>
          <p:cNvSpPr txBox="1"/>
          <p:nvPr/>
        </p:nvSpPr>
        <p:spPr>
          <a:xfrm>
            <a:off x="2469804" y="4709036"/>
            <a:ext cx="6589132"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s-ES" sz="1400" dirty="0" smtClean="0"/>
              <a:t>Revisar los parámetros en modo dedicado. </a:t>
            </a:r>
            <a:endParaRPr lang="en-US" sz="1400" dirty="0"/>
          </a:p>
        </p:txBody>
      </p:sp>
      <p:sp>
        <p:nvSpPr>
          <p:cNvPr id="51" name="TextBox 15"/>
          <p:cNvSpPr txBox="1"/>
          <p:nvPr/>
        </p:nvSpPr>
        <p:spPr>
          <a:xfrm>
            <a:off x="2469804" y="5485931"/>
            <a:ext cx="6589132"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lgn="just">
              <a:spcAft>
                <a:spcPct val="0"/>
              </a:spcAft>
              <a:buClr>
                <a:schemeClr val="bg2"/>
              </a:buClr>
              <a:buSzPct val="120000"/>
              <a:buFont typeface="Wingdings" pitchFamily="2" charset="2"/>
              <a:buChar char="§"/>
              <a:defRPr/>
            </a:pPr>
            <a:r>
              <a:rPr lang="es-ES" sz="1400" dirty="0" smtClean="0"/>
              <a:t>No se observa ninguna información de una vecina que está definida</a:t>
            </a:r>
          </a:p>
          <a:p>
            <a:pPr marL="296863" indent="-296863" algn="just">
              <a:spcAft>
                <a:spcPct val="0"/>
              </a:spcAft>
              <a:buClr>
                <a:schemeClr val="bg2"/>
              </a:buClr>
              <a:buSzPct val="120000"/>
              <a:buFont typeface="Wingdings" pitchFamily="2" charset="2"/>
              <a:buChar char="§"/>
              <a:defRPr/>
            </a:pPr>
            <a:r>
              <a:rPr lang="es-ES" sz="1400" dirty="0" smtClean="0"/>
              <a:t>Pérdida de Sincronismo (</a:t>
            </a:r>
            <a:r>
              <a:rPr lang="es-ES" sz="1400" dirty="0" err="1" smtClean="0"/>
              <a:t>Tx</a:t>
            </a:r>
            <a:r>
              <a:rPr lang="es-ES" sz="1400" dirty="0" smtClean="0"/>
              <a:t>)</a:t>
            </a:r>
          </a:p>
        </p:txBody>
      </p:sp>
    </p:spTree>
    <p:extLst>
      <p:ext uri="{BB962C8B-B14F-4D97-AF65-F5344CB8AC3E}">
        <p14:creationId xmlns="" xmlns:p14="http://schemas.microsoft.com/office/powerpoint/2010/main" val="414769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ox(in)">
                                      <p:cBhvr>
                                        <p:cTn id="24" dur="500"/>
                                        <p:tgtEl>
                                          <p:spTgt spid="36"/>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box(in)">
                                      <p:cBhvr>
                                        <p:cTn id="35" dur="500"/>
                                        <p:tgtEl>
                                          <p:spTgt spid="39"/>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anim calcmode="lin" valueType="num">
                                      <p:cBhvr additive="base">
                                        <p:cTn id="40" dur="500" fill="hold"/>
                                        <p:tgtEl>
                                          <p:spTgt spid="30"/>
                                        </p:tgtEl>
                                        <p:attrNameLst>
                                          <p:attrName>ppt_x</p:attrName>
                                        </p:attrNameLst>
                                      </p:cBhvr>
                                      <p:tavLst>
                                        <p:tav tm="0">
                                          <p:val>
                                            <p:strVal val="#ppt_x"/>
                                          </p:val>
                                        </p:tav>
                                        <p:tav tm="100000">
                                          <p:val>
                                            <p:strVal val="#ppt_x"/>
                                          </p:val>
                                        </p:tav>
                                      </p:tavLst>
                                    </p:anim>
                                    <p:anim calcmode="lin" valueType="num">
                                      <p:cBhvr additive="base">
                                        <p:cTn id="4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box(in)">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ppt_x"/>
                                          </p:val>
                                        </p:tav>
                                        <p:tav tm="100000">
                                          <p:val>
                                            <p:strVal val="#ppt_x"/>
                                          </p:val>
                                        </p:tav>
                                      </p:tavLst>
                                    </p:anim>
                                    <p:anim calcmode="lin" valueType="num">
                                      <p:cBhvr additive="base">
                                        <p:cTn id="5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box(in)">
                                      <p:cBhvr>
                                        <p:cTn id="57" dur="500"/>
                                        <p:tgtEl>
                                          <p:spTgt spid="48"/>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 calcmode="lin" valueType="num">
                                      <p:cBhvr additive="base">
                                        <p:cTn id="62" dur="500" fill="hold"/>
                                        <p:tgtEl>
                                          <p:spTgt spid="33"/>
                                        </p:tgtEl>
                                        <p:attrNameLst>
                                          <p:attrName>ppt_x</p:attrName>
                                        </p:attrNameLst>
                                      </p:cBhvr>
                                      <p:tavLst>
                                        <p:tav tm="0">
                                          <p:val>
                                            <p:strVal val="#ppt_x"/>
                                          </p:val>
                                        </p:tav>
                                        <p:tav tm="100000">
                                          <p:val>
                                            <p:strVal val="#ppt_x"/>
                                          </p:val>
                                        </p:tav>
                                      </p:tavLst>
                                    </p:anim>
                                    <p:anim calcmode="lin" valueType="num">
                                      <p:cBhvr additive="base">
                                        <p:cTn id="63"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 presetClass="entr" presetSubtype="16" fill="hold" grpId="0" nodeType="click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box(in)">
                                      <p:cBhvr>
                                        <p:cTn id="6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6" grpId="0"/>
      <p:bldP spid="39" grpId="0"/>
      <p:bldP spid="42" grpId="0"/>
      <p:bldP spid="48" grpId="0"/>
      <p:bldP spid="5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80" name="79 CuadroTexto"/>
          <p:cNvSpPr txBox="1"/>
          <p:nvPr/>
        </p:nvSpPr>
        <p:spPr>
          <a:xfrm>
            <a:off x="494231" y="2432301"/>
            <a:ext cx="2968857" cy="400110"/>
          </a:xfrm>
          <a:prstGeom prst="rect">
            <a:avLst/>
          </a:prstGeom>
          <a:noFill/>
        </p:spPr>
        <p:txBody>
          <a:bodyPr wrap="square" rtlCol="0">
            <a:spAutoFit/>
          </a:bodyPr>
          <a:lstStyle/>
          <a:p>
            <a:r>
              <a:rPr kumimoji="0" lang="en-US" altLang="zh-CN" sz="2000" dirty="0" smtClean="0">
                <a:latin typeface="Arial" charset="0"/>
                <a:ea typeface="ＭＳ Ｐゴシック" pitchFamily="34" charset="-128"/>
              </a:rPr>
              <a:t>Las </a:t>
            </a:r>
            <a:r>
              <a:rPr kumimoji="0" lang="en-US" altLang="zh-CN" sz="2000" dirty="0" err="1">
                <a:latin typeface="Arial" charset="0"/>
                <a:ea typeface="ＭＳ Ｐゴシック" pitchFamily="34" charset="-128"/>
              </a:rPr>
              <a:t>celdas</a:t>
            </a:r>
            <a:r>
              <a:rPr kumimoji="0" lang="en-US" altLang="zh-CN" sz="2000" dirty="0">
                <a:latin typeface="Arial" charset="0"/>
                <a:ea typeface="ＭＳ Ｐゴシック" pitchFamily="34" charset="-128"/>
              </a:rPr>
              <a:t> </a:t>
            </a:r>
            <a:r>
              <a:rPr kumimoji="0" lang="en-US" altLang="zh-CN" sz="2000" dirty="0" smtClean="0">
                <a:latin typeface="Arial" charset="0"/>
                <a:ea typeface="ＭＳ Ｐゴシック" pitchFamily="34" charset="-128"/>
              </a:rPr>
              <a:t>“</a:t>
            </a:r>
            <a:r>
              <a:rPr kumimoji="0" lang="en-US" altLang="zh-CN" sz="2000" dirty="0" err="1" smtClean="0">
                <a:latin typeface="Arial" charset="0"/>
                <a:ea typeface="ＭＳ Ｐゴシック" pitchFamily="34" charset="-128"/>
              </a:rPr>
              <a:t>Respiran</a:t>
            </a:r>
            <a:r>
              <a:rPr kumimoji="0" lang="en-US" altLang="zh-CN" sz="2000" dirty="0" smtClean="0">
                <a:latin typeface="Arial" charset="0"/>
                <a:ea typeface="ＭＳ Ｐゴシック" pitchFamily="34" charset="-128"/>
              </a:rPr>
              <a:t>”</a:t>
            </a:r>
            <a:endParaRPr lang="es-VE" sz="2000" dirty="0"/>
          </a:p>
        </p:txBody>
      </p:sp>
      <p:grpSp>
        <p:nvGrpSpPr>
          <p:cNvPr id="81" name="80 Grupo"/>
          <p:cNvGrpSpPr/>
          <p:nvPr/>
        </p:nvGrpSpPr>
        <p:grpSpPr>
          <a:xfrm>
            <a:off x="1335545" y="3516952"/>
            <a:ext cx="6253162" cy="2793309"/>
            <a:chOff x="899592" y="3804043"/>
            <a:chExt cx="6253162" cy="2793309"/>
          </a:xfrm>
        </p:grpSpPr>
        <p:grpSp>
          <p:nvGrpSpPr>
            <p:cNvPr id="82" name="Group 30"/>
            <p:cNvGrpSpPr>
              <a:grpSpLocks/>
            </p:cNvGrpSpPr>
            <p:nvPr/>
          </p:nvGrpSpPr>
          <p:grpSpPr bwMode="auto">
            <a:xfrm>
              <a:off x="2135697" y="5761575"/>
              <a:ext cx="897152" cy="365015"/>
              <a:chOff x="591" y="2661"/>
              <a:chExt cx="785" cy="429"/>
            </a:xfrm>
          </p:grpSpPr>
          <p:sp>
            <p:nvSpPr>
              <p:cNvPr id="167" name="Freeform 31"/>
              <p:cNvSpPr>
                <a:spLocks/>
              </p:cNvSpPr>
              <p:nvPr/>
            </p:nvSpPr>
            <p:spPr bwMode="auto">
              <a:xfrm>
                <a:off x="617" y="2661"/>
                <a:ext cx="758" cy="42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EEEEEE"/>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8" name="Freeform 32"/>
              <p:cNvSpPr>
                <a:spLocks/>
              </p:cNvSpPr>
              <p:nvPr/>
            </p:nvSpPr>
            <p:spPr bwMode="auto">
              <a:xfrm>
                <a:off x="613" y="2712"/>
                <a:ext cx="758" cy="347"/>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FFCC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9" name="Freeform 33"/>
              <p:cNvSpPr>
                <a:spLocks/>
              </p:cNvSpPr>
              <p:nvPr/>
            </p:nvSpPr>
            <p:spPr bwMode="auto">
              <a:xfrm>
                <a:off x="618" y="2825"/>
                <a:ext cx="758" cy="26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70" name="Freeform 34"/>
              <p:cNvSpPr>
                <a:spLocks/>
              </p:cNvSpPr>
              <p:nvPr/>
            </p:nvSpPr>
            <p:spPr bwMode="auto">
              <a:xfrm>
                <a:off x="605" y="2897"/>
                <a:ext cx="758" cy="19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71" name="Freeform 35"/>
              <p:cNvSpPr>
                <a:spLocks/>
              </p:cNvSpPr>
              <p:nvPr/>
            </p:nvSpPr>
            <p:spPr bwMode="auto">
              <a:xfrm>
                <a:off x="591" y="2961"/>
                <a:ext cx="758" cy="129"/>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83" name="Group 36"/>
            <p:cNvGrpSpPr>
              <a:grpSpLocks/>
            </p:cNvGrpSpPr>
            <p:nvPr/>
          </p:nvGrpSpPr>
          <p:grpSpPr bwMode="auto">
            <a:xfrm>
              <a:off x="1208955" y="5761575"/>
              <a:ext cx="898497" cy="365015"/>
              <a:chOff x="591" y="2661"/>
              <a:chExt cx="785" cy="429"/>
            </a:xfrm>
          </p:grpSpPr>
          <p:sp>
            <p:nvSpPr>
              <p:cNvPr id="162" name="Freeform 37"/>
              <p:cNvSpPr>
                <a:spLocks/>
              </p:cNvSpPr>
              <p:nvPr/>
            </p:nvSpPr>
            <p:spPr bwMode="auto">
              <a:xfrm>
                <a:off x="617" y="2661"/>
                <a:ext cx="758" cy="42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EEEEEE"/>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3" name="Freeform 38"/>
              <p:cNvSpPr>
                <a:spLocks/>
              </p:cNvSpPr>
              <p:nvPr/>
            </p:nvSpPr>
            <p:spPr bwMode="auto">
              <a:xfrm>
                <a:off x="613" y="2712"/>
                <a:ext cx="758" cy="347"/>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FFCC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4" name="Freeform 39"/>
              <p:cNvSpPr>
                <a:spLocks/>
              </p:cNvSpPr>
              <p:nvPr/>
            </p:nvSpPr>
            <p:spPr bwMode="auto">
              <a:xfrm>
                <a:off x="618" y="2825"/>
                <a:ext cx="758" cy="26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5" name="Freeform 40"/>
              <p:cNvSpPr>
                <a:spLocks/>
              </p:cNvSpPr>
              <p:nvPr/>
            </p:nvSpPr>
            <p:spPr bwMode="auto">
              <a:xfrm>
                <a:off x="605" y="2897"/>
                <a:ext cx="758" cy="19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6" name="Freeform 41"/>
              <p:cNvSpPr>
                <a:spLocks/>
              </p:cNvSpPr>
              <p:nvPr/>
            </p:nvSpPr>
            <p:spPr bwMode="auto">
              <a:xfrm>
                <a:off x="591" y="2961"/>
                <a:ext cx="758" cy="129"/>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84" name="Group 42"/>
            <p:cNvGrpSpPr>
              <a:grpSpLocks/>
            </p:cNvGrpSpPr>
            <p:nvPr/>
          </p:nvGrpSpPr>
          <p:grpSpPr bwMode="auto">
            <a:xfrm>
              <a:off x="3322036" y="5761575"/>
              <a:ext cx="897152" cy="365015"/>
              <a:chOff x="591" y="2661"/>
              <a:chExt cx="785" cy="429"/>
            </a:xfrm>
          </p:grpSpPr>
          <p:sp>
            <p:nvSpPr>
              <p:cNvPr id="157" name="Freeform 43"/>
              <p:cNvSpPr>
                <a:spLocks/>
              </p:cNvSpPr>
              <p:nvPr/>
            </p:nvSpPr>
            <p:spPr bwMode="auto">
              <a:xfrm>
                <a:off x="617" y="2661"/>
                <a:ext cx="758" cy="42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EEEEEE"/>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8" name="Freeform 44"/>
              <p:cNvSpPr>
                <a:spLocks/>
              </p:cNvSpPr>
              <p:nvPr/>
            </p:nvSpPr>
            <p:spPr bwMode="auto">
              <a:xfrm>
                <a:off x="613" y="2712"/>
                <a:ext cx="758" cy="347"/>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FFCC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9" name="Freeform 45"/>
              <p:cNvSpPr>
                <a:spLocks/>
              </p:cNvSpPr>
              <p:nvPr/>
            </p:nvSpPr>
            <p:spPr bwMode="auto">
              <a:xfrm>
                <a:off x="618" y="2825"/>
                <a:ext cx="758" cy="26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0" name="Freeform 46"/>
              <p:cNvSpPr>
                <a:spLocks/>
              </p:cNvSpPr>
              <p:nvPr/>
            </p:nvSpPr>
            <p:spPr bwMode="auto">
              <a:xfrm>
                <a:off x="605" y="2897"/>
                <a:ext cx="758" cy="190"/>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61" name="Freeform 47"/>
              <p:cNvSpPr>
                <a:spLocks/>
              </p:cNvSpPr>
              <p:nvPr/>
            </p:nvSpPr>
            <p:spPr bwMode="auto">
              <a:xfrm>
                <a:off x="591" y="2961"/>
                <a:ext cx="758" cy="129"/>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85" name="Group 48"/>
            <p:cNvGrpSpPr>
              <a:grpSpLocks/>
            </p:cNvGrpSpPr>
            <p:nvPr/>
          </p:nvGrpSpPr>
          <p:grpSpPr bwMode="auto">
            <a:xfrm>
              <a:off x="3322036" y="4521940"/>
              <a:ext cx="898497" cy="258847"/>
              <a:chOff x="549" y="1344"/>
              <a:chExt cx="785" cy="356"/>
            </a:xfrm>
          </p:grpSpPr>
          <p:sp>
            <p:nvSpPr>
              <p:cNvPr id="154" name="Freeform 49"/>
              <p:cNvSpPr>
                <a:spLocks/>
              </p:cNvSpPr>
              <p:nvPr/>
            </p:nvSpPr>
            <p:spPr bwMode="auto">
              <a:xfrm>
                <a:off x="576" y="1344"/>
                <a:ext cx="758" cy="356"/>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5" name="Freeform 50"/>
              <p:cNvSpPr>
                <a:spLocks/>
              </p:cNvSpPr>
              <p:nvPr/>
            </p:nvSpPr>
            <p:spPr bwMode="auto">
              <a:xfrm>
                <a:off x="563" y="1441"/>
                <a:ext cx="758" cy="25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6" name="Freeform 51"/>
              <p:cNvSpPr>
                <a:spLocks/>
              </p:cNvSpPr>
              <p:nvPr/>
            </p:nvSpPr>
            <p:spPr bwMode="auto">
              <a:xfrm>
                <a:off x="549" y="1527"/>
                <a:ext cx="758" cy="173"/>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86" name="Group 52"/>
            <p:cNvGrpSpPr>
              <a:grpSpLocks/>
            </p:cNvGrpSpPr>
            <p:nvPr/>
          </p:nvGrpSpPr>
          <p:grpSpPr bwMode="auto">
            <a:xfrm>
              <a:off x="2157218" y="4521940"/>
              <a:ext cx="897152" cy="258847"/>
              <a:chOff x="549" y="1344"/>
              <a:chExt cx="785" cy="356"/>
            </a:xfrm>
          </p:grpSpPr>
          <p:sp>
            <p:nvSpPr>
              <p:cNvPr id="151" name="Freeform 53"/>
              <p:cNvSpPr>
                <a:spLocks/>
              </p:cNvSpPr>
              <p:nvPr/>
            </p:nvSpPr>
            <p:spPr bwMode="auto">
              <a:xfrm>
                <a:off x="576" y="1344"/>
                <a:ext cx="758" cy="356"/>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2" name="Freeform 54"/>
              <p:cNvSpPr>
                <a:spLocks/>
              </p:cNvSpPr>
              <p:nvPr/>
            </p:nvSpPr>
            <p:spPr bwMode="auto">
              <a:xfrm>
                <a:off x="563" y="1441"/>
                <a:ext cx="758" cy="25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3" name="Freeform 55"/>
              <p:cNvSpPr>
                <a:spLocks/>
              </p:cNvSpPr>
              <p:nvPr/>
            </p:nvSpPr>
            <p:spPr bwMode="auto">
              <a:xfrm>
                <a:off x="549" y="1527"/>
                <a:ext cx="758" cy="173"/>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87" name="Group 56"/>
            <p:cNvGrpSpPr>
              <a:grpSpLocks/>
            </p:cNvGrpSpPr>
            <p:nvPr/>
          </p:nvGrpSpPr>
          <p:grpSpPr bwMode="auto">
            <a:xfrm>
              <a:off x="1194159" y="4521940"/>
              <a:ext cx="897152" cy="258847"/>
              <a:chOff x="549" y="1344"/>
              <a:chExt cx="785" cy="356"/>
            </a:xfrm>
          </p:grpSpPr>
          <p:sp>
            <p:nvSpPr>
              <p:cNvPr id="148" name="Freeform 57"/>
              <p:cNvSpPr>
                <a:spLocks/>
              </p:cNvSpPr>
              <p:nvPr/>
            </p:nvSpPr>
            <p:spPr bwMode="auto">
              <a:xfrm>
                <a:off x="576" y="1344"/>
                <a:ext cx="758" cy="356"/>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chemeClr val="accent2"/>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9" name="Freeform 58"/>
              <p:cNvSpPr>
                <a:spLocks/>
              </p:cNvSpPr>
              <p:nvPr/>
            </p:nvSpPr>
            <p:spPr bwMode="auto">
              <a:xfrm>
                <a:off x="563" y="1441"/>
                <a:ext cx="758" cy="255"/>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CC33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50" name="Freeform 59"/>
              <p:cNvSpPr>
                <a:spLocks/>
              </p:cNvSpPr>
              <p:nvPr/>
            </p:nvSpPr>
            <p:spPr bwMode="auto">
              <a:xfrm>
                <a:off x="549" y="1527"/>
                <a:ext cx="758" cy="173"/>
              </a:xfrm>
              <a:custGeom>
                <a:avLst/>
                <a:gdLst>
                  <a:gd name="T0" fmla="*/ 0 w 758"/>
                  <a:gd name="T1" fmla="*/ 173 h 173"/>
                  <a:gd name="T2" fmla="*/ 393 w 758"/>
                  <a:gd name="T3" fmla="*/ 0 h 173"/>
                  <a:gd name="T4" fmla="*/ 758 w 758"/>
                  <a:gd name="T5" fmla="*/ 173 h 173"/>
                </a:gdLst>
                <a:ahLst/>
                <a:cxnLst>
                  <a:cxn ang="0">
                    <a:pos x="T0" y="T1"/>
                  </a:cxn>
                  <a:cxn ang="0">
                    <a:pos x="T2" y="T3"/>
                  </a:cxn>
                  <a:cxn ang="0">
                    <a:pos x="T4" y="T5"/>
                  </a:cxn>
                </a:cxnLst>
                <a:rect l="0" t="0" r="r" b="b"/>
                <a:pathLst>
                  <a:path w="758" h="173">
                    <a:moveTo>
                      <a:pt x="0" y="173"/>
                    </a:moveTo>
                    <a:cubicBezTo>
                      <a:pt x="133" y="86"/>
                      <a:pt x="267" y="0"/>
                      <a:pt x="393" y="0"/>
                    </a:cubicBezTo>
                    <a:cubicBezTo>
                      <a:pt x="519" y="0"/>
                      <a:pt x="638" y="86"/>
                      <a:pt x="758" y="173"/>
                    </a:cubicBezTo>
                  </a:path>
                </a:pathLst>
              </a:custGeom>
              <a:solidFill>
                <a:srgbClr val="669900"/>
              </a:solidFill>
              <a:ln>
                <a:noFill/>
              </a:ln>
              <a:effectLst/>
              <a:extLst>
                <a:ext uri="{91240B29-F687-4F45-9708-019B960494DF}">
                  <a14:hiddenLine xmlns="" xmlns:a14="http://schemas.microsoft.com/office/drawing/2010/main" w="9525" cap="flat" cmpd="sng">
                    <a:solidFill>
                      <a:srgbClr val="002A6E"/>
                    </a:solidFill>
                    <a:prstDash val="solid"/>
                    <a:round/>
                    <a:headEnd type="none" w="med" len="med"/>
                    <a:tailEnd type="none" w="med" len="me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sp>
          <p:nvSpPr>
            <p:cNvPr id="88" name="Line 60"/>
            <p:cNvSpPr>
              <a:spLocks noChangeShapeType="1"/>
            </p:cNvSpPr>
            <p:nvPr/>
          </p:nvSpPr>
          <p:spPr bwMode="auto">
            <a:xfrm>
              <a:off x="1035442" y="3901111"/>
              <a:ext cx="0" cy="920121"/>
            </a:xfrm>
            <a:prstGeom prst="line">
              <a:avLst/>
            </a:prstGeom>
            <a:noFill/>
            <a:ln w="9525">
              <a:solidFill>
                <a:srgbClr val="33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89" name="Line 61"/>
            <p:cNvSpPr>
              <a:spLocks noChangeShapeType="1"/>
            </p:cNvSpPr>
            <p:nvPr/>
          </p:nvSpPr>
          <p:spPr bwMode="auto">
            <a:xfrm>
              <a:off x="899592" y="4767642"/>
              <a:ext cx="5208054" cy="0"/>
            </a:xfrm>
            <a:prstGeom prst="line">
              <a:avLst/>
            </a:prstGeom>
            <a:noFill/>
            <a:ln w="9525">
              <a:solidFill>
                <a:srgbClr val="33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90" name="Text Box 62"/>
            <p:cNvSpPr txBox="1">
              <a:spLocks noChangeArrowheads="1"/>
            </p:cNvSpPr>
            <p:nvPr/>
          </p:nvSpPr>
          <p:spPr bwMode="auto">
            <a:xfrm>
              <a:off x="6251567" y="4693830"/>
              <a:ext cx="876976" cy="17492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a:t>DISTANCIA</a:t>
              </a:r>
              <a:endParaRPr lang="en-GB" sz="1200" b="1"/>
            </a:p>
          </p:txBody>
        </p:sp>
        <p:sp>
          <p:nvSpPr>
            <p:cNvPr id="91" name="Text Box 63"/>
            <p:cNvSpPr txBox="1">
              <a:spLocks noChangeArrowheads="1"/>
            </p:cNvSpPr>
            <p:nvPr/>
          </p:nvSpPr>
          <p:spPr bwMode="auto">
            <a:xfrm>
              <a:off x="1090590" y="3804043"/>
              <a:ext cx="1024932" cy="17492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dirty="0"/>
                <a:t>NIVEL SEÑAL</a:t>
              </a:r>
              <a:endParaRPr lang="en-GB" sz="1200" b="1" dirty="0"/>
            </a:p>
          </p:txBody>
        </p:sp>
        <p:sp>
          <p:nvSpPr>
            <p:cNvPr id="92" name="Freeform 64"/>
            <p:cNvSpPr>
              <a:spLocks/>
            </p:cNvSpPr>
            <p:nvPr/>
          </p:nvSpPr>
          <p:spPr bwMode="auto">
            <a:xfrm>
              <a:off x="1433579" y="3990089"/>
              <a:ext cx="395446" cy="784631"/>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93" name="Freeform 65"/>
            <p:cNvSpPr>
              <a:spLocks/>
            </p:cNvSpPr>
            <p:nvPr/>
          </p:nvSpPr>
          <p:spPr bwMode="auto">
            <a:xfrm>
              <a:off x="2406054" y="4178158"/>
              <a:ext cx="395446" cy="587462"/>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94" name="Freeform 66"/>
            <p:cNvSpPr>
              <a:spLocks/>
            </p:cNvSpPr>
            <p:nvPr/>
          </p:nvSpPr>
          <p:spPr bwMode="auto">
            <a:xfrm>
              <a:off x="3576252" y="4267137"/>
              <a:ext cx="395446" cy="507583"/>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rgbClr val="333300"/>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95" name="Freeform 67"/>
            <p:cNvSpPr>
              <a:spLocks/>
            </p:cNvSpPr>
            <p:nvPr/>
          </p:nvSpPr>
          <p:spPr bwMode="auto">
            <a:xfrm>
              <a:off x="4780076" y="4535084"/>
              <a:ext cx="394102" cy="238625"/>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grpSp>
          <p:nvGrpSpPr>
            <p:cNvPr id="96" name="Group 68"/>
            <p:cNvGrpSpPr>
              <a:grpSpLocks/>
            </p:cNvGrpSpPr>
            <p:nvPr/>
          </p:nvGrpSpPr>
          <p:grpSpPr bwMode="auto">
            <a:xfrm>
              <a:off x="1442994" y="3990089"/>
              <a:ext cx="691358" cy="232558"/>
              <a:chOff x="786" y="896"/>
              <a:chExt cx="604" cy="238"/>
            </a:xfrm>
          </p:grpSpPr>
          <p:sp>
            <p:nvSpPr>
              <p:cNvPr id="145" name="Line 69"/>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6" name="Line 70"/>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7" name="Line 71"/>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97" name="Group 72"/>
            <p:cNvGrpSpPr>
              <a:grpSpLocks/>
            </p:cNvGrpSpPr>
            <p:nvPr/>
          </p:nvGrpSpPr>
          <p:grpSpPr bwMode="auto">
            <a:xfrm>
              <a:off x="2357632" y="4173103"/>
              <a:ext cx="691358" cy="232558"/>
              <a:chOff x="786" y="896"/>
              <a:chExt cx="604" cy="238"/>
            </a:xfrm>
          </p:grpSpPr>
          <p:sp>
            <p:nvSpPr>
              <p:cNvPr id="142" name="Line 73"/>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3" name="Line 74"/>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4" name="Line 75"/>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98" name="Group 76"/>
            <p:cNvGrpSpPr>
              <a:grpSpLocks/>
            </p:cNvGrpSpPr>
            <p:nvPr/>
          </p:nvGrpSpPr>
          <p:grpSpPr bwMode="auto">
            <a:xfrm>
              <a:off x="3591047" y="4263092"/>
              <a:ext cx="691358" cy="232558"/>
              <a:chOff x="786" y="896"/>
              <a:chExt cx="604" cy="238"/>
            </a:xfrm>
          </p:grpSpPr>
          <p:sp>
            <p:nvSpPr>
              <p:cNvPr id="139" name="Line 77"/>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0" name="Line 78"/>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41" name="Line 79"/>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99" name="Group 80"/>
            <p:cNvGrpSpPr>
              <a:grpSpLocks/>
            </p:cNvGrpSpPr>
            <p:nvPr/>
          </p:nvGrpSpPr>
          <p:grpSpPr bwMode="auto">
            <a:xfrm>
              <a:off x="4700718" y="4532051"/>
              <a:ext cx="691358" cy="232558"/>
              <a:chOff x="786" y="896"/>
              <a:chExt cx="604" cy="238"/>
            </a:xfrm>
          </p:grpSpPr>
          <p:sp>
            <p:nvSpPr>
              <p:cNvPr id="136" name="Line 81"/>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7" name="Line 82"/>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8" name="Line 83"/>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100" name="Group 84"/>
            <p:cNvGrpSpPr>
              <a:grpSpLocks/>
            </p:cNvGrpSpPr>
            <p:nvPr/>
          </p:nvGrpSpPr>
          <p:grpSpPr bwMode="auto">
            <a:xfrm>
              <a:off x="1035442" y="3890999"/>
              <a:ext cx="2730462" cy="1361585"/>
              <a:chOff x="526" y="1271"/>
              <a:chExt cx="2386" cy="1392"/>
            </a:xfrm>
          </p:grpSpPr>
          <p:sp>
            <p:nvSpPr>
              <p:cNvPr id="132" name="Line 85"/>
              <p:cNvSpPr>
                <a:spLocks noChangeShapeType="1"/>
              </p:cNvSpPr>
              <p:nvPr/>
            </p:nvSpPr>
            <p:spPr bwMode="auto">
              <a:xfrm>
                <a:off x="2912" y="1271"/>
                <a:ext cx="0" cy="1207"/>
              </a:xfrm>
              <a:prstGeom prst="line">
                <a:avLst/>
              </a:prstGeom>
              <a:noFill/>
              <a:ln w="9525" cap="rnd">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3" name="Text Box 86"/>
              <p:cNvSpPr txBox="1">
                <a:spLocks noChangeArrowheads="1"/>
              </p:cNvSpPr>
              <p:nvPr/>
            </p:nvSpPr>
            <p:spPr bwMode="auto">
              <a:xfrm>
                <a:off x="1021" y="2380"/>
                <a:ext cx="1544" cy="28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dirty="0"/>
                  <a:t>RADIO DE LA </a:t>
                </a:r>
                <a:r>
                  <a:rPr lang="es-ES_tradnl" sz="1200" b="1" dirty="0" smtClean="0"/>
                  <a:t>CELDA</a:t>
                </a:r>
                <a:endParaRPr lang="en-GB" sz="1200" b="1" dirty="0"/>
              </a:p>
            </p:txBody>
          </p:sp>
          <p:sp>
            <p:nvSpPr>
              <p:cNvPr id="134" name="Line 87"/>
              <p:cNvSpPr>
                <a:spLocks noChangeShapeType="1"/>
              </p:cNvSpPr>
              <p:nvPr/>
            </p:nvSpPr>
            <p:spPr bwMode="auto">
              <a:xfrm>
                <a:off x="526" y="2241"/>
                <a:ext cx="0" cy="182"/>
              </a:xfrm>
              <a:prstGeom prst="line">
                <a:avLst/>
              </a:prstGeom>
              <a:noFill/>
              <a:ln w="9525" cap="rnd">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5" name="Line 88"/>
              <p:cNvSpPr>
                <a:spLocks noChangeShapeType="1"/>
              </p:cNvSpPr>
              <p:nvPr/>
            </p:nvSpPr>
            <p:spPr bwMode="auto">
              <a:xfrm flipV="1">
                <a:off x="526" y="2341"/>
                <a:ext cx="2386" cy="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sp>
          <p:nvSpPr>
            <p:cNvPr id="101" name="Line 89"/>
            <p:cNvSpPr>
              <a:spLocks noChangeShapeType="1"/>
            </p:cNvSpPr>
            <p:nvPr/>
          </p:nvSpPr>
          <p:spPr bwMode="auto">
            <a:xfrm>
              <a:off x="1062343" y="5255003"/>
              <a:ext cx="0" cy="921132"/>
            </a:xfrm>
            <a:prstGeom prst="line">
              <a:avLst/>
            </a:prstGeom>
            <a:noFill/>
            <a:ln w="9525">
              <a:solidFill>
                <a:srgbClr val="33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02" name="Line 90"/>
            <p:cNvSpPr>
              <a:spLocks noChangeShapeType="1"/>
            </p:cNvSpPr>
            <p:nvPr/>
          </p:nvSpPr>
          <p:spPr bwMode="auto">
            <a:xfrm>
              <a:off x="926493" y="6121534"/>
              <a:ext cx="5208054" cy="0"/>
            </a:xfrm>
            <a:prstGeom prst="line">
              <a:avLst/>
            </a:prstGeom>
            <a:noFill/>
            <a:ln w="9525">
              <a:solidFill>
                <a:srgbClr val="33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03" name="Text Box 91"/>
            <p:cNvSpPr txBox="1">
              <a:spLocks noChangeArrowheads="1"/>
            </p:cNvSpPr>
            <p:nvPr/>
          </p:nvSpPr>
          <p:spPr bwMode="auto">
            <a:xfrm>
              <a:off x="6277123" y="6048734"/>
              <a:ext cx="875631" cy="17492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a:t>DISTANCIA</a:t>
              </a:r>
              <a:endParaRPr lang="en-GB" sz="1200" b="1"/>
            </a:p>
          </p:txBody>
        </p:sp>
        <p:sp>
          <p:nvSpPr>
            <p:cNvPr id="104" name="Text Box 92"/>
            <p:cNvSpPr txBox="1">
              <a:spLocks noChangeArrowheads="1"/>
            </p:cNvSpPr>
            <p:nvPr/>
          </p:nvSpPr>
          <p:spPr bwMode="auto">
            <a:xfrm>
              <a:off x="1116145" y="5158946"/>
              <a:ext cx="1024932" cy="174924"/>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a:t>NIVEL SEÑAL</a:t>
              </a:r>
              <a:endParaRPr lang="en-GB" sz="1200" b="1"/>
            </a:p>
          </p:txBody>
        </p:sp>
        <p:sp>
          <p:nvSpPr>
            <p:cNvPr id="105" name="Freeform 93"/>
            <p:cNvSpPr>
              <a:spLocks/>
            </p:cNvSpPr>
            <p:nvPr/>
          </p:nvSpPr>
          <p:spPr bwMode="auto">
            <a:xfrm>
              <a:off x="1460480" y="5343982"/>
              <a:ext cx="394102" cy="784631"/>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106" name="Freeform 94"/>
            <p:cNvSpPr>
              <a:spLocks/>
            </p:cNvSpPr>
            <p:nvPr/>
          </p:nvSpPr>
          <p:spPr bwMode="auto">
            <a:xfrm>
              <a:off x="2432955" y="5532051"/>
              <a:ext cx="394101" cy="588473"/>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107" name="Freeform 95"/>
            <p:cNvSpPr>
              <a:spLocks/>
            </p:cNvSpPr>
            <p:nvPr/>
          </p:nvSpPr>
          <p:spPr bwMode="auto">
            <a:xfrm>
              <a:off x="3603153" y="5621029"/>
              <a:ext cx="394101" cy="507583"/>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sp>
          <p:nvSpPr>
            <p:cNvPr id="108" name="Freeform 96"/>
            <p:cNvSpPr>
              <a:spLocks/>
            </p:cNvSpPr>
            <p:nvPr/>
          </p:nvSpPr>
          <p:spPr bwMode="auto">
            <a:xfrm>
              <a:off x="4806977" y="5888976"/>
              <a:ext cx="394102" cy="238625"/>
            </a:xfrm>
            <a:custGeom>
              <a:avLst/>
              <a:gdLst>
                <a:gd name="T0" fmla="*/ 0 w 1192"/>
                <a:gd name="T1" fmla="*/ 1256 h 1256"/>
                <a:gd name="T2" fmla="*/ 575 w 1192"/>
                <a:gd name="T3" fmla="*/ 0 h 1256"/>
                <a:gd name="T4" fmla="*/ 1192 w 1192"/>
                <a:gd name="T5" fmla="*/ 1256 h 1256"/>
              </a:gdLst>
              <a:ahLst/>
              <a:cxnLst>
                <a:cxn ang="0">
                  <a:pos x="T0" y="T1"/>
                </a:cxn>
                <a:cxn ang="0">
                  <a:pos x="T2" y="T3"/>
                </a:cxn>
                <a:cxn ang="0">
                  <a:pos x="T4" y="T5"/>
                </a:cxn>
              </a:cxnLst>
              <a:rect l="0" t="0" r="r" b="b"/>
              <a:pathLst>
                <a:path w="1192" h="1256">
                  <a:moveTo>
                    <a:pt x="0" y="1256"/>
                  </a:moveTo>
                  <a:cubicBezTo>
                    <a:pt x="188" y="628"/>
                    <a:pt x="376" y="0"/>
                    <a:pt x="575" y="0"/>
                  </a:cubicBezTo>
                  <a:cubicBezTo>
                    <a:pt x="774" y="0"/>
                    <a:pt x="983" y="628"/>
                    <a:pt x="1192" y="1256"/>
                  </a:cubicBezTo>
                </a:path>
              </a:pathLst>
            </a:custGeom>
            <a:solidFill>
              <a:srgbClr val="FFFF00"/>
            </a:solidFill>
            <a:ln w="28575" cap="flat" cmpd="sng">
              <a:solidFill>
                <a:schemeClr val="tx2"/>
              </a:solid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spAutoFit/>
            </a:bodyPr>
            <a:lstStyle/>
            <a:p>
              <a:endParaRPr lang="es-VE"/>
            </a:p>
          </p:txBody>
        </p:sp>
        <p:grpSp>
          <p:nvGrpSpPr>
            <p:cNvPr id="109" name="Group 97"/>
            <p:cNvGrpSpPr>
              <a:grpSpLocks/>
            </p:cNvGrpSpPr>
            <p:nvPr/>
          </p:nvGrpSpPr>
          <p:grpSpPr bwMode="auto">
            <a:xfrm>
              <a:off x="1469895" y="5343982"/>
              <a:ext cx="690013" cy="233569"/>
              <a:chOff x="786" y="896"/>
              <a:chExt cx="604" cy="238"/>
            </a:xfrm>
          </p:grpSpPr>
          <p:sp>
            <p:nvSpPr>
              <p:cNvPr id="129" name="Line 98"/>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0" name="Line 99"/>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31" name="Line 100"/>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110" name="Group 101"/>
            <p:cNvGrpSpPr>
              <a:grpSpLocks/>
            </p:cNvGrpSpPr>
            <p:nvPr/>
          </p:nvGrpSpPr>
          <p:grpSpPr bwMode="auto">
            <a:xfrm>
              <a:off x="2384533" y="5526995"/>
              <a:ext cx="691358" cy="233569"/>
              <a:chOff x="786" y="896"/>
              <a:chExt cx="604" cy="238"/>
            </a:xfrm>
          </p:grpSpPr>
          <p:sp>
            <p:nvSpPr>
              <p:cNvPr id="126" name="Line 102"/>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7" name="Line 103"/>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8" name="Line 104"/>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111" name="Group 105"/>
            <p:cNvGrpSpPr>
              <a:grpSpLocks/>
            </p:cNvGrpSpPr>
            <p:nvPr/>
          </p:nvGrpSpPr>
          <p:grpSpPr bwMode="auto">
            <a:xfrm>
              <a:off x="3617948" y="5616985"/>
              <a:ext cx="691358" cy="233569"/>
              <a:chOff x="786" y="896"/>
              <a:chExt cx="604" cy="238"/>
            </a:xfrm>
          </p:grpSpPr>
          <p:sp>
            <p:nvSpPr>
              <p:cNvPr id="123" name="Line 106"/>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4" name="Line 107"/>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5" name="Line 108"/>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112" name="Group 109"/>
            <p:cNvGrpSpPr>
              <a:grpSpLocks/>
            </p:cNvGrpSpPr>
            <p:nvPr/>
          </p:nvGrpSpPr>
          <p:grpSpPr bwMode="auto">
            <a:xfrm>
              <a:off x="4727620" y="5885943"/>
              <a:ext cx="691358" cy="233569"/>
              <a:chOff x="786" y="896"/>
              <a:chExt cx="604" cy="238"/>
            </a:xfrm>
          </p:grpSpPr>
          <p:sp>
            <p:nvSpPr>
              <p:cNvPr id="120" name="Line 110"/>
              <p:cNvSpPr>
                <a:spLocks noChangeShapeType="1"/>
              </p:cNvSpPr>
              <p:nvPr/>
            </p:nvSpPr>
            <p:spPr bwMode="auto">
              <a:xfrm>
                <a:off x="814" y="896"/>
                <a:ext cx="576"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1" name="Line 111"/>
              <p:cNvSpPr>
                <a:spLocks noChangeShapeType="1"/>
              </p:cNvSpPr>
              <p:nvPr/>
            </p:nvSpPr>
            <p:spPr bwMode="auto">
              <a:xfrm>
                <a:off x="786" y="1134"/>
                <a:ext cx="558" cy="0"/>
              </a:xfrm>
              <a:prstGeom prst="line">
                <a:avLst/>
              </a:prstGeom>
              <a:noFill/>
              <a:ln w="9525">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22" name="Line 112"/>
              <p:cNvSpPr>
                <a:spLocks noChangeShapeType="1"/>
              </p:cNvSpPr>
              <p:nvPr/>
            </p:nvSpPr>
            <p:spPr bwMode="auto">
              <a:xfrm>
                <a:off x="1262" y="896"/>
                <a:ext cx="0" cy="238"/>
              </a:xfrm>
              <a:prstGeom prst="line">
                <a:avLst/>
              </a:prstGeom>
              <a:noFill/>
              <a:ln w="9525">
                <a:solidFill>
                  <a:srgbClr val="3333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grpSp>
          <p:nvGrpSpPr>
            <p:cNvPr id="113" name="Group 113"/>
            <p:cNvGrpSpPr>
              <a:grpSpLocks/>
            </p:cNvGrpSpPr>
            <p:nvPr/>
          </p:nvGrpSpPr>
          <p:grpSpPr bwMode="auto">
            <a:xfrm>
              <a:off x="1020020" y="5155913"/>
              <a:ext cx="1766127" cy="1441439"/>
              <a:chOff x="512" y="2564"/>
              <a:chExt cx="1544" cy="1474"/>
            </a:xfrm>
          </p:grpSpPr>
          <p:sp>
            <p:nvSpPr>
              <p:cNvPr id="116" name="Line 114"/>
              <p:cNvSpPr>
                <a:spLocks noChangeShapeType="1"/>
              </p:cNvSpPr>
              <p:nvPr/>
            </p:nvSpPr>
            <p:spPr bwMode="auto">
              <a:xfrm>
                <a:off x="1911" y="2564"/>
                <a:ext cx="0" cy="1207"/>
              </a:xfrm>
              <a:prstGeom prst="line">
                <a:avLst/>
              </a:prstGeom>
              <a:noFill/>
              <a:ln w="9525" cap="rnd">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17" name="Text Box 115"/>
              <p:cNvSpPr txBox="1">
                <a:spLocks noChangeArrowheads="1"/>
              </p:cNvSpPr>
              <p:nvPr/>
            </p:nvSpPr>
            <p:spPr bwMode="auto">
              <a:xfrm>
                <a:off x="512" y="3755"/>
                <a:ext cx="1544" cy="283"/>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dirty="0"/>
                  <a:t>RADIO DE LA </a:t>
                </a:r>
                <a:r>
                  <a:rPr lang="es-ES_tradnl" sz="1200" b="1" dirty="0" smtClean="0"/>
                  <a:t>CELDA</a:t>
                </a:r>
                <a:endParaRPr lang="en-GB" sz="1200" b="1" dirty="0"/>
              </a:p>
            </p:txBody>
          </p:sp>
          <p:sp>
            <p:nvSpPr>
              <p:cNvPr id="118" name="Line 116"/>
              <p:cNvSpPr>
                <a:spLocks noChangeShapeType="1"/>
              </p:cNvSpPr>
              <p:nvPr/>
            </p:nvSpPr>
            <p:spPr bwMode="auto">
              <a:xfrm>
                <a:off x="549" y="3626"/>
                <a:ext cx="0" cy="182"/>
              </a:xfrm>
              <a:prstGeom prst="line">
                <a:avLst/>
              </a:prstGeom>
              <a:noFill/>
              <a:ln w="9525" cap="rnd">
                <a:solidFill>
                  <a:srgbClr val="333300"/>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sp>
            <p:nvSpPr>
              <p:cNvPr id="119" name="Line 117"/>
              <p:cNvSpPr>
                <a:spLocks noChangeShapeType="1"/>
              </p:cNvSpPr>
              <p:nvPr/>
            </p:nvSpPr>
            <p:spPr bwMode="auto">
              <a:xfrm flipV="1">
                <a:off x="549" y="3726"/>
                <a:ext cx="1353" cy="0"/>
              </a:xfrm>
              <a:prstGeom prst="line">
                <a:avLst/>
              </a:prstGeom>
              <a:noFill/>
              <a:ln w="9525">
                <a:solidFill>
                  <a:srgbClr val="FF0000"/>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endParaRPr lang="es-VE"/>
              </a:p>
            </p:txBody>
          </p:sp>
        </p:grpSp>
        <p:sp>
          <p:nvSpPr>
            <p:cNvPr id="114" name="Text Box 63"/>
            <p:cNvSpPr txBox="1">
              <a:spLocks noChangeArrowheads="1"/>
            </p:cNvSpPr>
            <p:nvPr/>
          </p:nvSpPr>
          <p:spPr bwMode="auto">
            <a:xfrm>
              <a:off x="5053644" y="3956443"/>
              <a:ext cx="1180131" cy="27699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dirty="0" smtClean="0"/>
                <a:t>Pocos Usuarios</a:t>
              </a:r>
              <a:endParaRPr lang="en-GB" sz="1200" b="1" dirty="0"/>
            </a:p>
          </p:txBody>
        </p:sp>
        <p:sp>
          <p:nvSpPr>
            <p:cNvPr id="115" name="Text Box 63"/>
            <p:cNvSpPr txBox="1">
              <a:spLocks noChangeArrowheads="1"/>
            </p:cNvSpPr>
            <p:nvPr/>
          </p:nvSpPr>
          <p:spPr bwMode="auto">
            <a:xfrm>
              <a:off x="4981509" y="5445224"/>
              <a:ext cx="1324402" cy="27699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rgbClr val="002A6E"/>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r>
                <a:rPr lang="es-ES_tradnl" sz="1200" b="1" dirty="0" smtClean="0"/>
                <a:t>Muchos Usuarios</a:t>
              </a:r>
              <a:endParaRPr lang="en-GB" sz="1200" b="1" dirty="0"/>
            </a:p>
          </p:txBody>
        </p:sp>
      </p:grpSp>
      <p:pic>
        <p:nvPicPr>
          <p:cNvPr id="10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765904" y="1689351"/>
            <a:ext cx="4743450" cy="14859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36079541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6" name="Rectangle 5"/>
          <p:cNvSpPr>
            <a:spLocks noGrp="1" noChangeArrowheads="1"/>
          </p:cNvSpPr>
          <p:nvPr>
            <p:ph type="body" idx="4294967295"/>
          </p:nvPr>
        </p:nvSpPr>
        <p:spPr>
          <a:xfrm>
            <a:off x="618406" y="1848424"/>
            <a:ext cx="8164087" cy="2856167"/>
          </a:xfrm>
        </p:spPr>
        <p:txBody>
          <a:bodyPr/>
          <a:lstStyle/>
          <a:p>
            <a:pPr marL="185738" indent="-185738">
              <a:defRPr/>
            </a:pPr>
            <a:r>
              <a:rPr lang="es-ES" b="1" dirty="0" err="1" smtClean="0">
                <a:latin typeface="Calibri" panose="020F0502020204030204" pitchFamily="34" charset="0"/>
              </a:rPr>
              <a:t>Missing</a:t>
            </a:r>
            <a:r>
              <a:rPr lang="es-ES" b="1" dirty="0" smtClean="0">
                <a:latin typeface="Calibri" panose="020F0502020204030204" pitchFamily="34" charset="0"/>
              </a:rPr>
              <a:t> </a:t>
            </a:r>
            <a:r>
              <a:rPr lang="es-ES" b="1" dirty="0" err="1" smtClean="0">
                <a:latin typeface="Calibri" panose="020F0502020204030204" pitchFamily="34" charset="0"/>
              </a:rPr>
              <a:t>NBRs</a:t>
            </a:r>
            <a:r>
              <a:rPr lang="es-ES" b="1" dirty="0" smtClean="0">
                <a:latin typeface="Calibri" panose="020F0502020204030204" pitchFamily="34" charset="0"/>
              </a:rPr>
              <a:t>:</a:t>
            </a:r>
          </a:p>
          <a:p>
            <a:pPr marL="185738" indent="-185738">
              <a:defRPr/>
            </a:pPr>
            <a:endParaRPr lang="en-US" sz="1600" kern="1200" dirty="0" smtClean="0">
              <a:latin typeface="Calibri" panose="020F0502020204030204" pitchFamily="34" charset="0"/>
              <a:cs typeface="+mn-cs"/>
              <a:sym typeface="Wingdings" pitchFamily="2" charset="2"/>
            </a:endParaRPr>
          </a:p>
          <a:p>
            <a:pPr marL="585788" lvl="2" indent="-185738" algn="just">
              <a:lnSpc>
                <a:spcPct val="105000"/>
              </a:lnSpc>
              <a:buSzPct val="70000"/>
              <a:defRPr/>
            </a:pPr>
            <a:r>
              <a:rPr lang="en-US" altLang="zh-CN" sz="1600" dirty="0" err="1" smtClean="0">
                <a:latin typeface="Calibri" panose="020F0502020204030204" pitchFamily="34" charset="0"/>
                <a:cs typeface="+mn-cs"/>
              </a:rPr>
              <a:t>Generalmente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reportado</a:t>
            </a:r>
            <a:r>
              <a:rPr lang="en-US" altLang="zh-CN" sz="1600" dirty="0" smtClean="0">
                <a:latin typeface="Calibri" panose="020F0502020204030204" pitchFamily="34" charset="0"/>
                <a:cs typeface="+mn-cs"/>
              </a:rPr>
              <a:t> con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celda</a:t>
            </a:r>
            <a:r>
              <a:rPr lang="en-US" altLang="zh-CN" sz="1600" b="1" i="1"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detectada</a:t>
            </a:r>
            <a:r>
              <a:rPr lang="en-US" altLang="zh-CN" sz="1600" dirty="0" smtClean="0">
                <a:latin typeface="Calibri" panose="020F0502020204030204" pitchFamily="34" charset="0"/>
                <a:cs typeface="+mn-cs"/>
              </a:rPr>
              <a:t>,</a:t>
            </a:r>
          </a:p>
          <a:p>
            <a:pPr marL="585788" lvl="2" indent="-185738" algn="just">
              <a:lnSpc>
                <a:spcPct val="105000"/>
              </a:lnSpc>
              <a:buSzPct val="70000"/>
              <a:defRPr/>
            </a:pPr>
            <a:r>
              <a:rPr lang="en-US" altLang="zh-CN" sz="1600" dirty="0" smtClean="0">
                <a:latin typeface="Calibri" panose="020F0502020204030204" pitchFamily="34" charset="0"/>
                <a:cs typeface="+mn-cs"/>
              </a:rPr>
              <a:t>Si </a:t>
            </a:r>
            <a:r>
              <a:rPr lang="en-US" altLang="zh-CN" sz="1600" dirty="0" err="1" smtClean="0">
                <a:latin typeface="Calibri" panose="020F0502020204030204" pitchFamily="34" charset="0"/>
                <a:cs typeface="+mn-cs"/>
              </a:rPr>
              <a:t>esta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a:t>
            </a:r>
            <a:r>
              <a:rPr lang="en-US" altLang="zh-CN" sz="1600" dirty="0" smtClean="0">
                <a:latin typeface="Calibri" panose="020F0502020204030204" pitchFamily="34" charset="0"/>
                <a:cs typeface="+mn-cs"/>
              </a:rPr>
              <a:t> no </a:t>
            </a:r>
            <a:r>
              <a:rPr lang="en-US" altLang="zh-CN" sz="1600" dirty="0" err="1" smtClean="0">
                <a:latin typeface="Calibri" panose="020F0502020204030204" pitchFamily="34" charset="0"/>
                <a:cs typeface="+mn-cs"/>
              </a:rPr>
              <a:t>está</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lista</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vecindades</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reporta</a:t>
            </a:r>
            <a:r>
              <a:rPr lang="en-US" altLang="zh-CN" sz="1600" dirty="0" smtClean="0">
                <a:latin typeface="Calibri" panose="020F0502020204030204" pitchFamily="34" charset="0"/>
                <a:cs typeface="+mn-cs"/>
              </a:rPr>
              <a:t> un </a:t>
            </a:r>
            <a:r>
              <a:rPr lang="en-US" altLang="zh-CN" sz="1600" dirty="0" err="1" smtClean="0">
                <a:latin typeface="Calibri" panose="020F0502020204030204" pitchFamily="34" charset="0"/>
                <a:cs typeface="+mn-cs"/>
              </a:rPr>
              <a:t>Ec</a:t>
            </a:r>
            <a:r>
              <a:rPr lang="en-US" altLang="zh-CN" sz="1600" dirty="0" smtClean="0">
                <a:latin typeface="Calibri" panose="020F0502020204030204" pitchFamily="34" charset="0"/>
                <a:cs typeface="+mn-cs"/>
              </a:rPr>
              <a:t>/no superior al de la </a:t>
            </a:r>
            <a:r>
              <a:rPr lang="en-US" altLang="zh-CN" sz="1600" dirty="0" err="1" smtClean="0">
                <a:latin typeface="Calibri" panose="020F0502020204030204" pitchFamily="34" charset="0"/>
                <a:cs typeface="+mn-cs"/>
              </a:rPr>
              <a:t>servidora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un </a:t>
            </a:r>
            <a:r>
              <a:rPr lang="en-US" altLang="zh-CN" sz="1600" dirty="0" err="1" smtClean="0">
                <a:latin typeface="Calibri" panose="020F0502020204030204" pitchFamily="34" charset="0"/>
                <a:cs typeface="+mn-cs"/>
              </a:rPr>
              <a:t>determinado</a:t>
            </a:r>
            <a:r>
              <a:rPr lang="en-US" altLang="zh-CN" sz="1600" dirty="0" smtClean="0">
                <a:latin typeface="Calibri" panose="020F0502020204030204" pitchFamily="34" charset="0"/>
                <a:cs typeface="+mn-cs"/>
              </a:rPr>
              <a:t> offset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E\\\ el </a:t>
            </a:r>
            <a:r>
              <a:rPr lang="en-US" altLang="zh-CN" sz="1600" dirty="0" err="1" smtClean="0">
                <a:latin typeface="Calibri" panose="020F0502020204030204" pitchFamily="34" charset="0"/>
                <a:cs typeface="+mn-cs"/>
              </a:rPr>
              <a:t>parámetro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releaseConnOffset</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llamada</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finalizará</a:t>
            </a:r>
            <a:r>
              <a:rPr lang="en-US" altLang="zh-CN" sz="1600" dirty="0" smtClean="0">
                <a:latin typeface="Calibri" panose="020F0502020204030204" pitchFamily="34" charset="0"/>
                <a:cs typeface="+mn-cs"/>
              </a:rPr>
              <a:t> para </a:t>
            </a:r>
            <a:r>
              <a:rPr lang="en-US" altLang="zh-CN" sz="1600" dirty="0" err="1" smtClean="0">
                <a:latin typeface="Calibri" panose="020F0502020204030204" pitchFamily="34" charset="0"/>
                <a:cs typeface="+mn-cs"/>
              </a:rPr>
              <a:t>reducir</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nivel</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interferencia</a:t>
            </a:r>
            <a:r>
              <a:rPr lang="en-US" altLang="zh-CN" sz="1600" dirty="0" smtClean="0">
                <a:latin typeface="Calibri" panose="020F0502020204030204" pitchFamily="34" charset="0"/>
                <a:cs typeface="+mn-cs"/>
              </a:rPr>
              <a:t> de la zona (</a:t>
            </a:r>
            <a:r>
              <a:rPr lang="en-US" altLang="zh-CN" sz="1600" dirty="0" err="1" smtClean="0">
                <a:latin typeface="Calibri" panose="020F0502020204030204" pitchFamily="34" charset="0"/>
                <a:cs typeface="+mn-cs"/>
              </a:rPr>
              <a:t>caída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desde</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punto</a:t>
            </a:r>
            <a:r>
              <a:rPr lang="en-US" altLang="zh-CN" sz="1600" dirty="0" smtClean="0">
                <a:latin typeface="Calibri" panose="020F0502020204030204" pitchFamily="34" charset="0"/>
                <a:cs typeface="+mn-cs"/>
              </a:rPr>
              <a:t> de vista del </a:t>
            </a:r>
            <a:r>
              <a:rPr lang="en-US" altLang="zh-CN" sz="1600" dirty="0" err="1" smtClean="0">
                <a:latin typeface="Calibri" panose="020F0502020204030204" pitchFamily="34" charset="0"/>
                <a:cs typeface="+mn-cs"/>
              </a:rPr>
              <a:t>usuario</a:t>
            </a:r>
            <a:r>
              <a:rPr lang="en-US" altLang="zh-CN" sz="1600" dirty="0" smtClean="0">
                <a:latin typeface="Calibri" panose="020F0502020204030204" pitchFamily="34" charset="0"/>
                <a:cs typeface="+mn-cs"/>
              </a:rPr>
              <a:t>).</a:t>
            </a:r>
          </a:p>
          <a:p>
            <a:pPr marL="585788" lvl="2" indent="-185738" algn="just">
              <a:lnSpc>
                <a:spcPct val="105000"/>
              </a:lnSpc>
              <a:buSzPct val="70000"/>
              <a:defRPr/>
            </a:pPr>
            <a:r>
              <a:rPr lang="en-US" altLang="zh-CN" sz="1600" dirty="0" smtClean="0">
                <a:latin typeface="Calibri" panose="020F0502020204030204" pitchFamily="34" charset="0"/>
                <a:cs typeface="+mn-cs"/>
              </a:rPr>
              <a:t>Para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con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listas</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colindancias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llenas</a:t>
            </a:r>
            <a:r>
              <a:rPr lang="en-US" altLang="zh-CN" sz="1600" dirty="0" smtClean="0">
                <a:latin typeface="Calibri" panose="020F0502020204030204" pitchFamily="34" charset="0"/>
                <a:cs typeface="+mn-cs"/>
              </a:rPr>
              <a:t> (32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definidas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sería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necesario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monitorizar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estadísticas</a:t>
            </a:r>
            <a:r>
              <a:rPr lang="en-US" altLang="zh-CN" sz="1600" dirty="0" smtClean="0">
                <a:latin typeface="Calibri" panose="020F0502020204030204" pitchFamily="34" charset="0"/>
                <a:cs typeface="+mn-cs"/>
              </a:rPr>
              <a:t> de HO para </a:t>
            </a:r>
            <a:r>
              <a:rPr lang="en-US" altLang="zh-CN" sz="1600" dirty="0" err="1" smtClean="0">
                <a:latin typeface="Calibri" panose="020F0502020204030204" pitchFamily="34" charset="0"/>
                <a:cs typeface="+mn-cs"/>
              </a:rPr>
              <a:t>poder</a:t>
            </a:r>
            <a:r>
              <a:rPr lang="en-US" altLang="zh-CN" sz="1600"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optimizar</a:t>
            </a:r>
            <a:r>
              <a:rPr lang="en-US" altLang="zh-CN" sz="1600" b="1" i="1"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las</a:t>
            </a:r>
            <a:r>
              <a:rPr lang="en-US" altLang="zh-CN" sz="1600" b="1" i="1"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listas</a:t>
            </a:r>
            <a:r>
              <a:rPr lang="en-US" altLang="zh-CN" sz="1600" dirty="0" smtClean="0">
                <a:latin typeface="Calibri" panose="020F0502020204030204" pitchFamily="34" charset="0"/>
                <a:cs typeface="+mn-cs"/>
              </a:rPr>
              <a:t>,</a:t>
            </a:r>
          </a:p>
          <a:p>
            <a:pPr marL="585788" lvl="2" indent="-185738" algn="just">
              <a:buSzPct val="70000"/>
              <a:defRPr/>
            </a:pPr>
            <a:r>
              <a:rPr lang="en-US" altLang="zh-CN" sz="1600" dirty="0" err="1" smtClean="0">
                <a:latin typeface="Calibri" panose="020F0502020204030204" pitchFamily="34" charset="0"/>
                <a:cs typeface="+mn-cs"/>
              </a:rPr>
              <a:t>Emplear</a:t>
            </a:r>
            <a:r>
              <a:rPr lang="en-US" altLang="zh-CN" sz="1600" dirty="0" smtClean="0">
                <a:latin typeface="Calibri" panose="020F0502020204030204" pitchFamily="34" charset="0"/>
                <a:cs typeface="+mn-cs"/>
              </a:rPr>
              <a:t> GPEH o WNCS para </a:t>
            </a:r>
            <a:r>
              <a:rPr lang="en-US" altLang="zh-CN" sz="1600" dirty="0" err="1" smtClean="0">
                <a:latin typeface="Calibri" panose="020F0502020204030204" pitchFamily="34" charset="0"/>
                <a:cs typeface="+mn-cs"/>
              </a:rPr>
              <a:t>determinar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colindancias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importantes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no </a:t>
            </a:r>
            <a:r>
              <a:rPr lang="en-US" altLang="zh-CN" sz="1600" dirty="0" err="1" smtClean="0">
                <a:latin typeface="Calibri" panose="020F0502020204030204" pitchFamily="34" charset="0"/>
                <a:cs typeface="+mn-cs"/>
              </a:rPr>
              <a:t>estén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definidas</a:t>
            </a:r>
            <a:r>
              <a:rPr lang="en-US" altLang="zh-CN" sz="1600" dirty="0" smtClean="0">
                <a:latin typeface="Calibri" panose="020F0502020204030204" pitchFamily="34" charset="0"/>
                <a:cs typeface="+mn-cs"/>
              </a:rPr>
              <a:t>,</a:t>
            </a:r>
          </a:p>
          <a:p>
            <a:pPr>
              <a:defRPr/>
            </a:pPr>
            <a:endParaRPr lang="en-US" sz="1800" dirty="0">
              <a:latin typeface="Rotis Sans Serif for Nokia" pitchFamily="34" charset="0"/>
            </a:endParaRPr>
          </a:p>
        </p:txBody>
      </p:sp>
      <p:pic>
        <p:nvPicPr>
          <p:cNvPr id="1026" name="Picture 2"/>
          <p:cNvPicPr>
            <a:picLocks noChangeAspect="1" noChangeArrowheads="1"/>
          </p:cNvPicPr>
          <p:nvPr/>
        </p:nvPicPr>
        <p:blipFill>
          <a:blip r:embed="rId3"/>
          <a:srcRect/>
          <a:stretch>
            <a:fillRect/>
          </a:stretch>
        </p:blipFill>
        <p:spPr bwMode="auto">
          <a:xfrm>
            <a:off x="1862359" y="4623281"/>
            <a:ext cx="5655305" cy="1703092"/>
          </a:xfrm>
          <a:prstGeom prst="rect">
            <a:avLst/>
          </a:prstGeom>
          <a:noFill/>
          <a:ln w="9525">
            <a:noFill/>
            <a:miter lim="800000"/>
            <a:headEnd/>
            <a:tailEnd/>
          </a:ln>
        </p:spPr>
      </p:pic>
      <p:sp>
        <p:nvSpPr>
          <p:cNvPr id="8" name="Rectangle 7"/>
          <p:cNvSpPr/>
          <p:nvPr/>
        </p:nvSpPr>
        <p:spPr>
          <a:xfrm>
            <a:off x="1733107" y="5890437"/>
            <a:ext cx="5890437" cy="212651"/>
          </a:xfrm>
          <a:prstGeom prst="rect">
            <a:avLst/>
          </a:prstGeom>
          <a:noFill/>
          <a:ln w="317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 xmlns:p14="http://schemas.microsoft.com/office/powerpoint/2010/main" val="1055791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6" name="Rectangle 5"/>
          <p:cNvSpPr>
            <a:spLocks noGrp="1" noChangeArrowheads="1"/>
          </p:cNvSpPr>
          <p:nvPr>
            <p:ph type="body" idx="4294967295"/>
          </p:nvPr>
        </p:nvSpPr>
        <p:spPr>
          <a:xfrm>
            <a:off x="618406" y="1922855"/>
            <a:ext cx="8164087" cy="3822585"/>
          </a:xfrm>
        </p:spPr>
        <p:txBody>
          <a:bodyPr/>
          <a:lstStyle/>
          <a:p>
            <a:pPr marL="185738" indent="-185738">
              <a:defRPr/>
            </a:pPr>
            <a:r>
              <a:rPr lang="es-ES" b="1" dirty="0" smtClean="0">
                <a:latin typeface="Calibri" panose="020F0502020204030204" pitchFamily="34" charset="0"/>
              </a:rPr>
              <a:t>Fallos de </a:t>
            </a:r>
            <a:r>
              <a:rPr lang="es-ES" b="1" dirty="0" err="1" smtClean="0">
                <a:latin typeface="Calibri" panose="020F0502020204030204" pitchFamily="34" charset="0"/>
              </a:rPr>
              <a:t>HOs</a:t>
            </a:r>
            <a:r>
              <a:rPr lang="es-ES" b="1" dirty="0" smtClean="0">
                <a:latin typeface="Calibri" panose="020F0502020204030204" pitchFamily="34" charset="0"/>
              </a:rPr>
              <a:t> (INTRA_FREQ):</a:t>
            </a:r>
          </a:p>
          <a:p>
            <a:pPr marL="585788" lvl="2" indent="-185738" algn="just">
              <a:lnSpc>
                <a:spcPct val="105000"/>
              </a:lnSpc>
              <a:buSzPct val="70000"/>
              <a:defRPr/>
            </a:pPr>
            <a:r>
              <a:rPr lang="en-US" altLang="zh-CN" sz="1600" dirty="0" smtClean="0">
                <a:latin typeface="Calibri" panose="020F0502020204030204" pitchFamily="34" charset="0"/>
                <a:cs typeface="+mn-cs"/>
              </a:rPr>
              <a:t>Se </a:t>
            </a:r>
            <a:r>
              <a:rPr lang="en-US" altLang="zh-CN" sz="1600" dirty="0" err="1" smtClean="0">
                <a:latin typeface="Calibri" panose="020F0502020204030204" pitchFamily="34" charset="0"/>
                <a:cs typeface="+mn-cs"/>
              </a:rPr>
              <a:t>recomienda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setear</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parámetro</a:t>
            </a:r>
            <a:r>
              <a:rPr lang="en-US" altLang="zh-CN" sz="1600"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maxActiveSet</a:t>
            </a:r>
            <a:r>
              <a:rPr lang="en-US" altLang="zh-CN" sz="1600" dirty="0" smtClean="0">
                <a:latin typeface="Calibri" panose="020F0502020204030204" pitchFamily="34" charset="0"/>
                <a:cs typeface="+mn-cs"/>
              </a:rPr>
              <a:t> a 3</a:t>
            </a:r>
            <a:r>
              <a:rPr lang="en-US" altLang="zh-CN" sz="1600" dirty="0">
                <a:latin typeface="Calibri" panose="020F0502020204030204" pitchFamily="34" charset="0"/>
                <a:cs typeface="+mn-cs"/>
              </a:rPr>
              <a:t>. </a:t>
            </a:r>
            <a:r>
              <a:rPr lang="en-US" altLang="zh-CN" sz="1600" dirty="0" smtClean="0">
                <a:latin typeface="Calibri" panose="020F0502020204030204" pitchFamily="34" charset="0"/>
                <a:cs typeface="+mn-cs"/>
              </a:rPr>
              <a:t>Hay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tener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cuenta</a:t>
            </a:r>
            <a:r>
              <a:rPr lang="en-US" altLang="zh-CN" sz="1600" dirty="0" smtClean="0">
                <a:latin typeface="Calibri" panose="020F0502020204030204" pitchFamily="34" charset="0"/>
                <a:cs typeface="+mn-cs"/>
              </a:rPr>
              <a:t> los </a:t>
            </a:r>
            <a:r>
              <a:rPr lang="en-US" altLang="zh-CN" sz="1600" dirty="0" err="1" smtClean="0">
                <a:latin typeface="Calibri" panose="020F0502020204030204" pitchFamily="34" charset="0"/>
                <a:cs typeface="+mn-cs"/>
              </a:rPr>
              <a:t>parámetros</a:t>
            </a:r>
            <a:r>
              <a:rPr lang="en-US" altLang="zh-CN" sz="1600" dirty="0" smtClean="0">
                <a:latin typeface="Calibri" panose="020F0502020204030204" pitchFamily="34" charset="0"/>
                <a:cs typeface="+mn-cs"/>
              </a:rPr>
              <a:t> TimeToTrigger1- y reportingRange1-.</a:t>
            </a:r>
          </a:p>
          <a:p>
            <a:pPr marL="585788" lvl="2" indent="-185738" algn="just">
              <a:lnSpc>
                <a:spcPct val="105000"/>
              </a:lnSpc>
              <a:buSzPct val="70000"/>
              <a:defRPr/>
            </a:pPr>
            <a:r>
              <a:rPr lang="en-US" altLang="zh-CN" sz="1600" dirty="0" smtClean="0">
                <a:latin typeface="Calibri" panose="020F0502020204030204" pitchFamily="34" charset="0"/>
                <a:cs typeface="+mn-cs"/>
              </a:rPr>
              <a:t>El </a:t>
            </a:r>
            <a:r>
              <a:rPr lang="en-US" altLang="zh-CN" sz="1600" dirty="0" err="1" smtClean="0">
                <a:latin typeface="Calibri" panose="020F0502020204030204" pitchFamily="34" charset="0"/>
                <a:cs typeface="+mn-cs"/>
              </a:rPr>
              <a:t>tamaño</a:t>
            </a:r>
            <a:r>
              <a:rPr lang="en-US" altLang="zh-CN" sz="1600" dirty="0" smtClean="0">
                <a:latin typeface="Calibri" panose="020F0502020204030204" pitchFamily="34" charset="0"/>
                <a:cs typeface="+mn-cs"/>
              </a:rPr>
              <a:t> del </a:t>
            </a:r>
            <a:r>
              <a:rPr lang="en-US" altLang="zh-CN" sz="1600" dirty="0" err="1" smtClean="0">
                <a:latin typeface="Calibri" panose="020F0502020204030204" pitchFamily="34" charset="0"/>
                <a:cs typeface="+mn-cs"/>
              </a:rPr>
              <a:t>área</a:t>
            </a:r>
            <a:r>
              <a:rPr lang="en-US" altLang="zh-CN" sz="1600" dirty="0" smtClean="0">
                <a:latin typeface="Calibri" panose="020F0502020204030204" pitchFamily="34" charset="0"/>
                <a:cs typeface="+mn-cs"/>
              </a:rPr>
              <a:t> del soft y softer handover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variarse</a:t>
            </a:r>
            <a:r>
              <a:rPr lang="en-US" altLang="zh-CN" sz="1600" dirty="0" smtClean="0">
                <a:latin typeface="Calibri" panose="020F0502020204030204" pitchFamily="34" charset="0"/>
                <a:cs typeface="+mn-cs"/>
              </a:rPr>
              <a:t> con los </a:t>
            </a:r>
            <a:r>
              <a:rPr lang="en-US" altLang="zh-CN" sz="1600" dirty="0" err="1" smtClean="0">
                <a:latin typeface="Calibri" panose="020F0502020204030204" pitchFamily="34" charset="0"/>
                <a:cs typeface="+mn-cs"/>
              </a:rPr>
              <a:t>parámetros</a:t>
            </a:r>
            <a:r>
              <a:rPr lang="en-US" altLang="zh-CN" sz="1600" dirty="0" smtClean="0">
                <a:latin typeface="Calibri" panose="020F0502020204030204" pitchFamily="34" charset="0"/>
                <a:cs typeface="+mn-cs"/>
              </a:rPr>
              <a:t> </a:t>
            </a:r>
            <a:r>
              <a:rPr lang="en-US" altLang="zh-CN" sz="1600" b="1" i="1" dirty="0" smtClean="0">
                <a:latin typeface="Calibri" panose="020F0502020204030204" pitchFamily="34" charset="0"/>
                <a:cs typeface="+mn-cs"/>
              </a:rPr>
              <a:t>reportingRange1a y reportingRange1b</a:t>
            </a:r>
            <a:r>
              <a:rPr lang="en-US" altLang="zh-CN" sz="1600" dirty="0" smtClean="0">
                <a:latin typeface="Calibri" panose="020F0502020204030204" pitchFamily="34" charset="0"/>
                <a:cs typeface="+mn-cs"/>
              </a:rPr>
              <a:t>. Los </a:t>
            </a:r>
            <a:r>
              <a:rPr lang="en-US" altLang="zh-CN" sz="1600" dirty="0" err="1" smtClean="0">
                <a:latin typeface="Calibri" panose="020F0502020204030204" pitchFamily="34" charset="0"/>
                <a:cs typeface="+mn-cs"/>
              </a:rPr>
              <a:t>valores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recomendados</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estos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parámetros</a:t>
            </a:r>
            <a:r>
              <a:rPr lang="en-US" altLang="zh-CN" sz="1600" dirty="0" smtClean="0">
                <a:latin typeface="Calibri" panose="020F0502020204030204" pitchFamily="34" charset="0"/>
                <a:cs typeface="+mn-cs"/>
              </a:rPr>
              <a:t> son  </a:t>
            </a:r>
            <a:r>
              <a:rPr lang="en-US" altLang="zh-CN" sz="1600" dirty="0">
                <a:latin typeface="Calibri" panose="020F0502020204030204" pitchFamily="34" charset="0"/>
                <a:cs typeface="+mn-cs"/>
              </a:rPr>
              <a:t>3 dB </a:t>
            </a:r>
            <a:r>
              <a:rPr lang="en-US" altLang="zh-CN" sz="1600" dirty="0" smtClean="0">
                <a:latin typeface="Calibri" panose="020F0502020204030204" pitchFamily="34" charset="0"/>
                <a:cs typeface="+mn-cs"/>
              </a:rPr>
              <a:t>y </a:t>
            </a:r>
            <a:r>
              <a:rPr lang="en-US" altLang="zh-CN" sz="1600" dirty="0">
                <a:latin typeface="Calibri" panose="020F0502020204030204" pitchFamily="34" charset="0"/>
                <a:cs typeface="+mn-cs"/>
              </a:rPr>
              <a:t>5 dB, </a:t>
            </a:r>
            <a:r>
              <a:rPr lang="en-US" altLang="zh-CN" sz="1600" dirty="0" err="1" smtClean="0">
                <a:latin typeface="Calibri" panose="020F0502020204030204" pitchFamily="34" charset="0"/>
                <a:cs typeface="+mn-cs"/>
              </a:rPr>
              <a:t>respectivamente</a:t>
            </a:r>
            <a:r>
              <a:rPr lang="en-US" altLang="zh-CN" sz="1600" dirty="0" smtClean="0">
                <a:latin typeface="Calibri" panose="020F0502020204030204" pitchFamily="34" charset="0"/>
                <a:cs typeface="+mn-cs"/>
              </a:rPr>
              <a:t>.</a:t>
            </a:r>
            <a:endParaRPr lang="en-US" altLang="zh-CN" sz="1600" dirty="0">
              <a:latin typeface="Calibri" panose="020F0502020204030204" pitchFamily="34" charset="0"/>
              <a:cs typeface="+mn-cs"/>
            </a:endParaRPr>
          </a:p>
          <a:p>
            <a:pPr marL="585788" lvl="2" indent="-185738" algn="just">
              <a:lnSpc>
                <a:spcPct val="105000"/>
              </a:lnSpc>
              <a:buSzPct val="70000"/>
              <a:defRPr/>
            </a:pPr>
            <a:r>
              <a:rPr lang="es-ES" altLang="zh-CN" sz="1600" dirty="0" smtClean="0">
                <a:latin typeface="Calibri" panose="020F0502020204030204" pitchFamily="34" charset="0"/>
                <a:cs typeface="+mn-cs"/>
              </a:rPr>
              <a:t>Incrementando</a:t>
            </a:r>
            <a:r>
              <a:rPr lang="en-US" altLang="zh-CN" sz="1600" dirty="0" smtClean="0">
                <a:latin typeface="Calibri" panose="020F0502020204030204" pitchFamily="34" charset="0"/>
                <a:cs typeface="+mn-cs"/>
              </a:rPr>
              <a:t> </a:t>
            </a:r>
            <a:r>
              <a:rPr lang="en-US" altLang="zh-CN" sz="1600" dirty="0">
                <a:latin typeface="Calibri" panose="020F0502020204030204" pitchFamily="34" charset="0"/>
                <a:cs typeface="+mn-cs"/>
              </a:rPr>
              <a:t>reportingRange1a </a:t>
            </a:r>
            <a:r>
              <a:rPr lang="en-US" altLang="zh-CN" sz="1600" dirty="0" smtClean="0">
                <a:latin typeface="Calibri" panose="020F0502020204030204" pitchFamily="34" charset="0"/>
                <a:cs typeface="+mn-cs"/>
              </a:rPr>
              <a:t>o </a:t>
            </a:r>
            <a:r>
              <a:rPr lang="en-US" altLang="zh-CN" sz="1600" dirty="0">
                <a:latin typeface="Calibri" panose="020F0502020204030204" pitchFamily="34" charset="0"/>
                <a:cs typeface="+mn-cs"/>
              </a:rPr>
              <a:t>reportingRange1b </a:t>
            </a:r>
            <a:r>
              <a:rPr lang="en-US" altLang="zh-CN" sz="1600" dirty="0" err="1" smtClean="0">
                <a:latin typeface="Calibri" panose="020F0502020204030204" pitchFamily="34" charset="0"/>
                <a:cs typeface="+mn-cs"/>
              </a:rPr>
              <a:t>resulta</a:t>
            </a:r>
            <a:r>
              <a:rPr lang="en-US" altLang="zh-CN" sz="1600" dirty="0" smtClean="0">
                <a:latin typeface="Calibri" panose="020F0502020204030204" pitchFamily="34" charset="0"/>
                <a:cs typeface="+mn-cs"/>
              </a:rPr>
              <a:t> en un </a:t>
            </a:r>
            <a:r>
              <a:rPr lang="en-US" altLang="zh-CN" sz="1600" b="1" i="1" dirty="0" smtClean="0">
                <a:latin typeface="Calibri" panose="020F0502020204030204" pitchFamily="34" charset="0"/>
                <a:cs typeface="+mn-cs"/>
              </a:rPr>
              <a:t>mayor </a:t>
            </a:r>
            <a:r>
              <a:rPr lang="en-US" altLang="zh-CN" sz="1600" b="1" i="1" dirty="0" err="1" smtClean="0">
                <a:latin typeface="Calibri" panose="020F0502020204030204" pitchFamily="34" charset="0"/>
                <a:cs typeface="+mn-cs"/>
              </a:rPr>
              <a:t>área</a:t>
            </a:r>
            <a:r>
              <a:rPr lang="en-US" altLang="zh-CN" sz="1600" b="1" i="1" dirty="0" smtClean="0">
                <a:latin typeface="Calibri" panose="020F0502020204030204" pitchFamily="34" charset="0"/>
                <a:cs typeface="+mn-cs"/>
              </a:rPr>
              <a:t> de soft/softer handover</a:t>
            </a:r>
            <a:r>
              <a:rPr lang="en-US" altLang="zh-CN" sz="1600" dirty="0" smtClean="0">
                <a:latin typeface="Calibri" panose="020F0502020204030204" pitchFamily="34" charset="0"/>
                <a:cs typeface="+mn-cs"/>
              </a:rPr>
              <a:t>, lo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implica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móviles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estarán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promediando</a:t>
            </a:r>
            <a:r>
              <a:rPr lang="en-US" altLang="zh-CN" sz="1600" dirty="0" smtClean="0">
                <a:latin typeface="Calibri" panose="020F0502020204030204" pitchFamily="34" charset="0"/>
                <a:cs typeface="+mn-cs"/>
              </a:rPr>
              <a:t> para el  </a:t>
            </a:r>
            <a:r>
              <a:rPr lang="en-US" altLang="zh-CN" sz="1600" dirty="0">
                <a:latin typeface="Calibri" panose="020F0502020204030204" pitchFamily="34" charset="0"/>
                <a:cs typeface="+mn-cs"/>
              </a:rPr>
              <a:t>soft/softer </a:t>
            </a:r>
            <a:r>
              <a:rPr lang="en-US" altLang="zh-CN" sz="1600" dirty="0" smtClean="0">
                <a:latin typeface="Calibri" panose="020F0502020204030204" pitchFamily="34" charset="0"/>
                <a:cs typeface="+mn-cs"/>
              </a:rPr>
              <a:t>handover. </a:t>
            </a:r>
          </a:p>
          <a:p>
            <a:pPr marL="585788" lvl="2" indent="-185738" algn="just">
              <a:buSzPct val="70000"/>
              <a:defRPr/>
            </a:pPr>
            <a:r>
              <a:rPr lang="en-US" altLang="zh-CN" sz="1600" dirty="0" smtClean="0">
                <a:latin typeface="Calibri" panose="020F0502020204030204" pitchFamily="34" charset="0"/>
                <a:cs typeface="+mn-cs"/>
              </a:rPr>
              <a:t>El valor </a:t>
            </a:r>
            <a:r>
              <a:rPr lang="en-US" altLang="zh-CN" sz="1600" dirty="0" err="1" smtClean="0">
                <a:latin typeface="Calibri" panose="020F0502020204030204" pitchFamily="34" charset="0"/>
                <a:cs typeface="+mn-cs"/>
              </a:rPr>
              <a:t>recomendado</a:t>
            </a:r>
            <a:r>
              <a:rPr lang="en-US" altLang="zh-CN" sz="1600" dirty="0" smtClean="0">
                <a:latin typeface="Calibri" panose="020F0502020204030204" pitchFamily="34" charset="0"/>
                <a:cs typeface="+mn-cs"/>
              </a:rPr>
              <a:t> para </a:t>
            </a:r>
            <a:r>
              <a:rPr lang="en-US" altLang="zh-CN" sz="1600" b="1" i="1" dirty="0" smtClean="0">
                <a:latin typeface="Calibri" panose="020F0502020204030204" pitchFamily="34" charset="0"/>
                <a:cs typeface="+mn-cs"/>
              </a:rPr>
              <a:t>hysteresis1c</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a:latin typeface="Calibri" panose="020F0502020204030204" pitchFamily="34" charset="0"/>
                <a:cs typeface="+mn-cs"/>
              </a:rPr>
              <a:t>1 </a:t>
            </a:r>
            <a:r>
              <a:rPr lang="en-US" altLang="zh-CN" sz="1600" dirty="0" err="1">
                <a:latin typeface="Calibri" panose="020F0502020204030204" pitchFamily="34" charset="0"/>
                <a:cs typeface="+mn-cs"/>
              </a:rPr>
              <a:t>dB.</a:t>
            </a:r>
            <a:r>
              <a:rPr lang="en-US" altLang="zh-CN" sz="1600" dirty="0">
                <a:latin typeface="Calibri" panose="020F0502020204030204" pitchFamily="34" charset="0"/>
                <a:cs typeface="+mn-cs"/>
              </a:rPr>
              <a:t> </a:t>
            </a:r>
            <a:r>
              <a:rPr lang="en-US" altLang="zh-CN" sz="1600" dirty="0" smtClean="0">
                <a:latin typeface="Calibri" panose="020F0502020204030204" pitchFamily="34" charset="0"/>
                <a:cs typeface="+mn-cs"/>
              </a:rPr>
              <a:t>Un valor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elevado</a:t>
            </a:r>
            <a:r>
              <a:rPr lang="en-US" altLang="zh-CN" sz="1600" dirty="0" smtClean="0">
                <a:latin typeface="Calibri" panose="020F0502020204030204" pitchFamily="34" charset="0"/>
                <a:cs typeface="+mn-cs"/>
              </a:rPr>
              <a:t> genera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disminución</a:t>
            </a:r>
            <a:r>
              <a:rPr lang="en-US" altLang="zh-CN" sz="1600" dirty="0" smtClean="0">
                <a:latin typeface="Calibri" panose="020F0502020204030204" pitchFamily="34" charset="0"/>
                <a:cs typeface="+mn-cs"/>
              </a:rPr>
              <a:t> en la </a:t>
            </a:r>
            <a:r>
              <a:rPr lang="en-US" altLang="zh-CN" sz="1600" dirty="0" err="1" smtClean="0">
                <a:latin typeface="Calibri" panose="020F0502020204030204" pitchFamily="34" charset="0"/>
                <a:cs typeface="+mn-cs"/>
              </a:rPr>
              <a:t>tasa</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actualización</a:t>
            </a:r>
            <a:r>
              <a:rPr lang="en-US" altLang="zh-CN" sz="1600" dirty="0" smtClean="0">
                <a:latin typeface="Calibri" panose="020F0502020204030204" pitchFamily="34" charset="0"/>
                <a:cs typeface="+mn-cs"/>
              </a:rPr>
              <a:t> del Active Set,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tanto</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requeriría</a:t>
            </a:r>
            <a:r>
              <a:rPr lang="en-US" altLang="zh-CN" sz="1600" dirty="0" smtClean="0">
                <a:latin typeface="Calibri" panose="020F0502020204030204" pitchFamily="34" charset="0"/>
                <a:cs typeface="+mn-cs"/>
              </a:rPr>
              <a:t> un CPICH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elevado</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nueva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a:t>
            </a:r>
            <a:r>
              <a:rPr lang="en-US" altLang="zh-CN" sz="1600" dirty="0" smtClean="0">
                <a:latin typeface="Calibri" panose="020F0502020204030204" pitchFamily="34" charset="0"/>
                <a:cs typeface="+mn-cs"/>
              </a:rPr>
              <a:t> para </a:t>
            </a:r>
            <a:r>
              <a:rPr lang="en-US" altLang="zh-CN" sz="1600" dirty="0" err="1" smtClean="0">
                <a:latin typeface="Calibri" panose="020F0502020204030204" pitchFamily="34" charset="0"/>
                <a:cs typeface="+mn-cs"/>
              </a:rPr>
              <a:t>reemplazar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débil</a:t>
            </a:r>
            <a:r>
              <a:rPr lang="en-US" altLang="zh-CN" sz="1600" dirty="0" smtClean="0">
                <a:latin typeface="Calibri" panose="020F0502020204030204" pitchFamily="34" charset="0"/>
                <a:cs typeface="+mn-cs"/>
              </a:rPr>
              <a:t> en el Active </a:t>
            </a:r>
            <a:r>
              <a:rPr lang="en-US" altLang="zh-CN" sz="1600" dirty="0" smtClean="0">
                <a:latin typeface="Calibri" panose="020F0502020204030204" pitchFamily="34" charset="0"/>
                <a:cs typeface="+mn-cs"/>
              </a:rPr>
              <a:t>Set, y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tanto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causar</a:t>
            </a:r>
            <a:r>
              <a:rPr lang="en-US" altLang="zh-CN" sz="1600" dirty="0" smtClean="0">
                <a:latin typeface="Calibri" panose="020F0502020204030204" pitchFamily="34" charset="0"/>
                <a:cs typeface="+mn-cs"/>
              </a:rPr>
              <a:t> un </a:t>
            </a:r>
            <a:r>
              <a:rPr lang="en-US" altLang="zh-CN" sz="1600" dirty="0" err="1" smtClean="0">
                <a:latin typeface="Calibri" panose="020F0502020204030204" pitchFamily="34" charset="0"/>
                <a:cs typeface="+mn-cs"/>
              </a:rPr>
              <a:t>retardo</a:t>
            </a:r>
            <a:r>
              <a:rPr lang="en-US" altLang="zh-CN" sz="1600" dirty="0" smtClean="0">
                <a:latin typeface="Calibri" panose="020F0502020204030204" pitchFamily="34" charset="0"/>
                <a:cs typeface="+mn-cs"/>
              </a:rPr>
              <a:t> en la </a:t>
            </a:r>
            <a:r>
              <a:rPr lang="en-US" altLang="zh-CN" sz="1600" dirty="0" err="1" smtClean="0">
                <a:latin typeface="Calibri" panose="020F0502020204030204" pitchFamily="34" charset="0"/>
                <a:cs typeface="+mn-cs"/>
              </a:rPr>
              <a:t>adicción</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nuevas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smtClean="0">
                <a:latin typeface="Calibri" panose="020F0502020204030204" pitchFamily="34" charset="0"/>
                <a:cs typeface="+mn-cs"/>
              </a:rPr>
              <a:t>al Active Set.</a:t>
            </a:r>
          </a:p>
          <a:p>
            <a:pPr marL="585788" lvl="2" indent="-185738" algn="just">
              <a:buSzPct val="70000"/>
              <a:defRPr/>
            </a:pPr>
            <a:r>
              <a:rPr lang="en-US" altLang="zh-CN" sz="1600" dirty="0" smtClean="0">
                <a:latin typeface="Calibri" panose="020F0502020204030204" pitchFamily="34" charset="0"/>
                <a:cs typeface="+mn-cs"/>
              </a:rPr>
              <a:t>Los </a:t>
            </a:r>
            <a:r>
              <a:rPr lang="en-US" altLang="zh-CN" sz="1600" dirty="0" err="1" smtClean="0">
                <a:latin typeface="Calibri" panose="020F0502020204030204" pitchFamily="34" charset="0"/>
                <a:cs typeface="+mn-cs"/>
              </a:rPr>
              <a:t>cambios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parámetro</a:t>
            </a:r>
            <a:r>
              <a:rPr lang="en-US" altLang="zh-CN" sz="1600" dirty="0" smtClean="0">
                <a:latin typeface="Calibri" panose="020F0502020204030204" pitchFamily="34" charset="0"/>
                <a:cs typeface="+mn-cs"/>
              </a:rPr>
              <a:t> </a:t>
            </a:r>
            <a:r>
              <a:rPr lang="en-US" altLang="zh-CN" sz="1600" b="1" i="1" dirty="0" err="1">
                <a:latin typeface="Calibri" panose="020F0502020204030204" pitchFamily="34" charset="0"/>
                <a:cs typeface="+mn-cs"/>
              </a:rPr>
              <a:t>timeToTrigger</a:t>
            </a:r>
            <a:r>
              <a:rPr lang="en-US" altLang="zh-CN" sz="1600" dirty="0">
                <a:latin typeface="Calibri" panose="020F0502020204030204" pitchFamily="34" charset="0"/>
                <a:cs typeface="+mn-cs"/>
              </a:rPr>
              <a:t> </a:t>
            </a:r>
            <a:r>
              <a:rPr lang="en-US" altLang="zh-CN" sz="1600" dirty="0" smtClean="0">
                <a:latin typeface="Calibri" panose="020F0502020204030204" pitchFamily="34" charset="0"/>
                <a:cs typeface="+mn-cs"/>
              </a:rPr>
              <a:t>se </a:t>
            </a:r>
            <a:r>
              <a:rPr lang="en-US" altLang="zh-CN" sz="1600" dirty="0" err="1" smtClean="0">
                <a:latin typeface="Calibri" panose="020F0502020204030204" pitchFamily="34" charset="0"/>
                <a:cs typeface="+mn-cs"/>
              </a:rPr>
              <a:t>realizan</a:t>
            </a:r>
            <a:r>
              <a:rPr lang="en-US" altLang="zh-CN" sz="1600" dirty="0" smtClean="0">
                <a:latin typeface="Calibri" panose="020F0502020204030204" pitchFamily="34" charset="0"/>
                <a:cs typeface="+mn-cs"/>
              </a:rPr>
              <a:t> para </a:t>
            </a:r>
            <a:r>
              <a:rPr lang="en-US" altLang="zh-CN" sz="1600" dirty="0" err="1" smtClean="0">
                <a:latin typeface="Calibri" panose="020F0502020204030204" pitchFamily="34" charset="0"/>
                <a:cs typeface="+mn-cs"/>
              </a:rPr>
              <a:t>evitar</a:t>
            </a:r>
            <a:r>
              <a:rPr lang="en-US" altLang="zh-CN" sz="1600" dirty="0" smtClean="0">
                <a:latin typeface="Calibri" panose="020F0502020204030204" pitchFamily="34" charset="0"/>
                <a:cs typeface="+mn-cs"/>
              </a:rPr>
              <a:t> el </a:t>
            </a:r>
            <a:r>
              <a:rPr lang="en-US" altLang="zh-CN" sz="1600" dirty="0" err="1" smtClean="0">
                <a:latin typeface="Calibri" panose="020F0502020204030204" pitchFamily="34" charset="0"/>
                <a:cs typeface="+mn-cs"/>
              </a:rPr>
              <a:t>efecto</a:t>
            </a:r>
            <a:r>
              <a:rPr lang="en-US" altLang="zh-CN" sz="1600" dirty="0" smtClean="0">
                <a:latin typeface="Calibri" panose="020F0502020204030204" pitchFamily="34" charset="0"/>
                <a:cs typeface="+mn-cs"/>
              </a:rPr>
              <a:t> ping-pong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adicción</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reemplazo</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posibles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llamadas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caídas</a:t>
            </a:r>
            <a:r>
              <a:rPr lang="en-US" altLang="zh-CN" sz="1600" dirty="0" smtClean="0">
                <a:latin typeface="Calibri" panose="020F0502020204030204" pitchFamily="34" charset="0"/>
                <a:cs typeface="+mn-cs"/>
              </a:rPr>
              <a:t>. </a:t>
            </a:r>
            <a:endParaRPr lang="en-US" sz="1800" dirty="0">
              <a:latin typeface="Rotis Sans Serif for Nokia" pitchFamily="34" charset="0"/>
            </a:endParaRPr>
          </a:p>
        </p:txBody>
      </p:sp>
    </p:spTree>
    <p:extLst>
      <p:ext uri="{BB962C8B-B14F-4D97-AF65-F5344CB8AC3E}">
        <p14:creationId xmlns="" xmlns:p14="http://schemas.microsoft.com/office/powerpoint/2010/main" val="382972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6" name="Rectangle 5"/>
          <p:cNvSpPr>
            <a:spLocks noGrp="1" noChangeArrowheads="1"/>
          </p:cNvSpPr>
          <p:nvPr>
            <p:ph type="body" idx="4294967295"/>
          </p:nvPr>
        </p:nvSpPr>
        <p:spPr>
          <a:xfrm>
            <a:off x="618406" y="1731461"/>
            <a:ext cx="8164087" cy="4962897"/>
          </a:xfrm>
        </p:spPr>
        <p:txBody>
          <a:bodyPr/>
          <a:lstStyle/>
          <a:p>
            <a:pPr marL="185738" indent="-185738">
              <a:defRPr/>
            </a:pPr>
            <a:r>
              <a:rPr lang="es-ES" b="1" dirty="0" smtClean="0">
                <a:latin typeface="Calibri" panose="020F0502020204030204" pitchFamily="34" charset="0"/>
              </a:rPr>
              <a:t>Fallos de </a:t>
            </a:r>
            <a:r>
              <a:rPr lang="es-ES" b="1" dirty="0" err="1" smtClean="0">
                <a:latin typeface="Calibri" panose="020F0502020204030204" pitchFamily="34" charset="0"/>
              </a:rPr>
              <a:t>HOs</a:t>
            </a:r>
            <a:r>
              <a:rPr lang="es-ES" b="1" dirty="0" smtClean="0">
                <a:latin typeface="Calibri" panose="020F0502020204030204" pitchFamily="34" charset="0"/>
              </a:rPr>
              <a:t> (INTRA_FREQ):</a:t>
            </a:r>
          </a:p>
          <a:p>
            <a:pPr marL="585788" lvl="2" indent="-185738" algn="just">
              <a:lnSpc>
                <a:spcPct val="105000"/>
              </a:lnSpc>
              <a:buSzPct val="70000"/>
              <a:defRPr/>
            </a:pPr>
            <a:r>
              <a:rPr lang="en-US" altLang="zh-CN" sz="1600" dirty="0" err="1">
                <a:latin typeface="Calibri" panose="020F0502020204030204" pitchFamily="34" charset="0"/>
                <a:cs typeface="+mn-cs"/>
              </a:rPr>
              <a:t>Cuando</a:t>
            </a:r>
            <a:r>
              <a:rPr lang="en-US" altLang="zh-CN" sz="1600" dirty="0">
                <a:latin typeface="Calibri" panose="020F0502020204030204" pitchFamily="34" charset="0"/>
                <a:cs typeface="+mn-cs"/>
              </a:rPr>
              <a:t> </a:t>
            </a:r>
            <a:r>
              <a:rPr lang="en-US" altLang="zh-CN" sz="1600" b="1" i="1" dirty="0">
                <a:latin typeface="Calibri" panose="020F0502020204030204" pitchFamily="34" charset="0"/>
                <a:cs typeface="+mn-cs"/>
              </a:rPr>
              <a:t>timeToTrigger1a</a:t>
            </a:r>
            <a:r>
              <a:rPr lang="en-US" altLang="zh-CN" sz="1600" dirty="0">
                <a:latin typeface="Calibri" panose="020F0502020204030204" pitchFamily="34" charset="0"/>
                <a:cs typeface="+mn-cs"/>
              </a:rPr>
              <a:t> se </a:t>
            </a:r>
            <a:r>
              <a:rPr lang="en-US" altLang="zh-CN" sz="1600" dirty="0" err="1">
                <a:latin typeface="Calibri" panose="020F0502020204030204" pitchFamily="34" charset="0"/>
                <a:cs typeface="+mn-cs"/>
              </a:rPr>
              <a:t>incrementa</a:t>
            </a:r>
            <a:r>
              <a:rPr lang="en-US" altLang="zh-CN" sz="1600" dirty="0">
                <a:latin typeface="Calibri" panose="020F0502020204030204" pitchFamily="34" charset="0"/>
                <a:cs typeface="+mn-cs"/>
              </a:rPr>
              <a:t>, la </a:t>
            </a:r>
            <a:r>
              <a:rPr lang="en-US" altLang="zh-CN" sz="1600" dirty="0" err="1">
                <a:latin typeface="Calibri" panose="020F0502020204030204" pitchFamily="34" charset="0"/>
                <a:cs typeface="+mn-cs"/>
              </a:rPr>
              <a:t>señal</a:t>
            </a:r>
            <a:r>
              <a:rPr lang="en-US" altLang="zh-CN" sz="1600" dirty="0">
                <a:latin typeface="Calibri" panose="020F0502020204030204" pitchFamily="34" charset="0"/>
                <a:cs typeface="+mn-cs"/>
              </a:rPr>
              <a:t> de la </a:t>
            </a:r>
            <a:r>
              <a:rPr lang="en-US" altLang="zh-CN" sz="1600" dirty="0" err="1">
                <a:latin typeface="Calibri" panose="020F0502020204030204" pitchFamily="34" charset="0"/>
                <a:cs typeface="+mn-cs"/>
              </a:rPr>
              <a:t>celda</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vecina</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tiene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que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ser</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fuerte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por</a:t>
            </a:r>
            <a:r>
              <a:rPr lang="en-US" altLang="zh-CN" sz="1600" dirty="0">
                <a:latin typeface="Calibri" panose="020F0502020204030204" pitchFamily="34" charset="0"/>
                <a:cs typeface="+mn-cs"/>
              </a:rPr>
              <a:t> un </a:t>
            </a:r>
            <a:r>
              <a:rPr lang="en-US" altLang="zh-CN" sz="1600" dirty="0" err="1">
                <a:latin typeface="Calibri" panose="020F0502020204030204" pitchFamily="34" charset="0"/>
                <a:cs typeface="+mn-cs"/>
              </a:rPr>
              <a:t>tiempo</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más</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prolongado</a:t>
            </a:r>
            <a:r>
              <a:rPr lang="en-US" altLang="zh-CN" sz="1600" dirty="0">
                <a:latin typeface="Calibri" panose="020F0502020204030204" pitchFamily="34" charset="0"/>
                <a:cs typeface="+mn-cs"/>
              </a:rPr>
              <a:t> antes de </a:t>
            </a:r>
            <a:r>
              <a:rPr lang="en-US" altLang="zh-CN" sz="1600" dirty="0" err="1">
                <a:latin typeface="Calibri" panose="020F0502020204030204" pitchFamily="34" charset="0"/>
                <a:cs typeface="+mn-cs"/>
              </a:rPr>
              <a:t>tomar</a:t>
            </a:r>
            <a:r>
              <a:rPr lang="en-US" altLang="zh-CN" sz="1600" dirty="0">
                <a:latin typeface="Calibri" panose="020F0502020204030204" pitchFamily="34" charset="0"/>
                <a:cs typeface="+mn-cs"/>
              </a:rPr>
              <a:t> la </a:t>
            </a:r>
            <a:r>
              <a:rPr lang="en-US" altLang="zh-CN" sz="1600" dirty="0" err="1">
                <a:latin typeface="Calibri" panose="020F0502020204030204" pitchFamily="34" charset="0"/>
                <a:cs typeface="+mn-cs"/>
              </a:rPr>
              <a:t>decisión</a:t>
            </a:r>
            <a:r>
              <a:rPr lang="en-US" altLang="zh-CN" sz="1600" dirty="0">
                <a:latin typeface="Calibri" panose="020F0502020204030204" pitchFamily="34" charset="0"/>
                <a:cs typeface="+mn-cs"/>
              </a:rPr>
              <a:t> de </a:t>
            </a:r>
            <a:r>
              <a:rPr lang="en-US" altLang="zh-CN" sz="1600" dirty="0" err="1">
                <a:latin typeface="Calibri" panose="020F0502020204030204" pitchFamily="34" charset="0"/>
                <a:cs typeface="+mn-cs"/>
              </a:rPr>
              <a:t>ser</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agregada</a:t>
            </a:r>
            <a:r>
              <a:rPr lang="en-US" altLang="zh-CN" sz="1600" dirty="0">
                <a:latin typeface="Calibri" panose="020F0502020204030204" pitchFamily="34" charset="0"/>
                <a:cs typeface="+mn-cs"/>
              </a:rPr>
              <a:t> al AS. </a:t>
            </a:r>
            <a:r>
              <a:rPr lang="en-US" altLang="zh-CN" sz="1600" dirty="0" err="1">
                <a:latin typeface="Calibri" panose="020F0502020204030204" pitchFamily="34" charset="0"/>
                <a:cs typeface="+mn-cs"/>
              </a:rPr>
              <a:t>Esto</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evita</a:t>
            </a:r>
            <a:r>
              <a:rPr lang="en-US" altLang="zh-CN" sz="1600" dirty="0">
                <a:latin typeface="Calibri" panose="020F0502020204030204" pitchFamily="34" charset="0"/>
                <a:cs typeface="+mn-cs"/>
              </a:rPr>
              <a:t> el </a:t>
            </a:r>
            <a:r>
              <a:rPr lang="en-US" altLang="zh-CN" sz="1600" dirty="0" err="1">
                <a:latin typeface="Calibri" panose="020F0502020204030204" pitchFamily="34" charset="0"/>
                <a:cs typeface="+mn-cs"/>
              </a:rPr>
              <a:t>agregar</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celdas</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que</a:t>
            </a:r>
            <a:r>
              <a:rPr lang="en-US" altLang="zh-CN" sz="1600" dirty="0">
                <a:latin typeface="Calibri" panose="020F0502020204030204" pitchFamily="34" charset="0"/>
                <a:cs typeface="+mn-cs"/>
              </a:rPr>
              <a:t> son </a:t>
            </a:r>
            <a:r>
              <a:rPr lang="en-US" altLang="zh-CN" sz="1600" dirty="0" err="1">
                <a:latin typeface="Calibri" panose="020F0502020204030204" pitchFamily="34" charset="0"/>
                <a:cs typeface="+mn-cs"/>
              </a:rPr>
              <a:t>fuertes</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por</a:t>
            </a:r>
            <a:r>
              <a:rPr lang="en-US" altLang="zh-CN" sz="1600" dirty="0">
                <a:latin typeface="Calibri" panose="020F0502020204030204" pitchFamily="34" charset="0"/>
                <a:cs typeface="+mn-cs"/>
              </a:rPr>
              <a:t> un </a:t>
            </a:r>
            <a:r>
              <a:rPr lang="en-US" altLang="zh-CN" sz="1600" dirty="0" err="1">
                <a:latin typeface="Calibri" panose="020F0502020204030204" pitchFamily="34" charset="0"/>
                <a:cs typeface="+mn-cs"/>
              </a:rPr>
              <a:t>período</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corto</a:t>
            </a:r>
            <a:r>
              <a:rPr lang="en-US" altLang="zh-CN" sz="1600" dirty="0">
                <a:latin typeface="Calibri" panose="020F0502020204030204" pitchFamily="34" charset="0"/>
                <a:cs typeface="+mn-cs"/>
              </a:rPr>
              <a:t> de </a:t>
            </a:r>
            <a:r>
              <a:rPr lang="en-US" altLang="zh-CN" sz="1600" dirty="0" err="1">
                <a:latin typeface="Calibri" panose="020F0502020204030204" pitchFamily="34" charset="0"/>
                <a:cs typeface="+mn-cs"/>
              </a:rPr>
              <a:t>tiempo</a:t>
            </a:r>
            <a:r>
              <a:rPr lang="en-US" altLang="zh-CN" sz="1600" dirty="0">
                <a:latin typeface="Calibri" panose="020F0502020204030204" pitchFamily="34" charset="0"/>
                <a:cs typeface="+mn-cs"/>
              </a:rPr>
              <a:t>. Si </a:t>
            </a:r>
            <a:r>
              <a:rPr lang="en-US" altLang="zh-CN" sz="1600" dirty="0" err="1">
                <a:latin typeface="Calibri" panose="020F0502020204030204" pitchFamily="34" charset="0"/>
                <a:cs typeface="+mn-cs"/>
              </a:rPr>
              <a:t>seteamos</a:t>
            </a:r>
            <a:r>
              <a:rPr lang="en-US" altLang="zh-CN" sz="1600" dirty="0">
                <a:latin typeface="Calibri" panose="020F0502020204030204" pitchFamily="34" charset="0"/>
                <a:cs typeface="+mn-cs"/>
              </a:rPr>
              <a:t> el  </a:t>
            </a:r>
            <a:r>
              <a:rPr lang="en-US" altLang="zh-CN" sz="1600" b="1" i="1" dirty="0">
                <a:latin typeface="Calibri" panose="020F0502020204030204" pitchFamily="34" charset="0"/>
                <a:cs typeface="+mn-cs"/>
              </a:rPr>
              <a:t>timeToTrigger1b</a:t>
            </a:r>
            <a:r>
              <a:rPr lang="en-US" altLang="zh-CN" sz="1600" dirty="0">
                <a:latin typeface="Calibri" panose="020F0502020204030204" pitchFamily="34" charset="0"/>
                <a:cs typeface="+mn-cs"/>
              </a:rPr>
              <a:t> mayor </a:t>
            </a:r>
            <a:r>
              <a:rPr lang="en-US" altLang="zh-CN" sz="1600" dirty="0" err="1">
                <a:latin typeface="Calibri" panose="020F0502020204030204" pitchFamily="34" charset="0"/>
                <a:cs typeface="+mn-cs"/>
              </a:rPr>
              <a:t>que</a:t>
            </a:r>
            <a:r>
              <a:rPr lang="en-US" altLang="zh-CN" sz="1600" dirty="0">
                <a:latin typeface="Calibri" panose="020F0502020204030204" pitchFamily="34" charset="0"/>
                <a:cs typeface="+mn-cs"/>
              </a:rPr>
              <a:t> el timeToTrigger1a </a:t>
            </a:r>
            <a:r>
              <a:rPr lang="en-US" altLang="zh-CN" sz="1600" dirty="0" err="1">
                <a:latin typeface="Calibri" panose="020F0502020204030204" pitchFamily="34" charset="0"/>
                <a:cs typeface="+mn-cs"/>
              </a:rPr>
              <a:t>retardamos</a:t>
            </a:r>
            <a:r>
              <a:rPr lang="en-US" altLang="zh-CN" sz="1600" dirty="0">
                <a:latin typeface="Calibri" panose="020F0502020204030204" pitchFamily="34" charset="0"/>
                <a:cs typeface="+mn-cs"/>
              </a:rPr>
              <a:t> el </a:t>
            </a:r>
            <a:r>
              <a:rPr lang="en-US" altLang="zh-CN" sz="1600" dirty="0" err="1">
                <a:latin typeface="Calibri" panose="020F0502020204030204" pitchFamily="34" charset="0"/>
                <a:cs typeface="+mn-cs"/>
              </a:rPr>
              <a:t>quitar</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una</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celda</a:t>
            </a:r>
            <a:r>
              <a:rPr lang="en-US" altLang="zh-CN" sz="1600" dirty="0">
                <a:latin typeface="Calibri" panose="020F0502020204030204" pitchFamily="34" charset="0"/>
                <a:cs typeface="+mn-cs"/>
              </a:rPr>
              <a:t> del AS con el fin de </a:t>
            </a:r>
            <a:r>
              <a:rPr lang="en-US" altLang="zh-CN" sz="1600" dirty="0" err="1">
                <a:latin typeface="Calibri" panose="020F0502020204030204" pitchFamily="34" charset="0"/>
                <a:cs typeface="+mn-cs"/>
              </a:rPr>
              <a:t>disminuir</a:t>
            </a:r>
            <a:r>
              <a:rPr lang="en-US" altLang="zh-CN" sz="1600" dirty="0">
                <a:latin typeface="Calibri" panose="020F0502020204030204" pitchFamily="34" charset="0"/>
                <a:cs typeface="+mn-cs"/>
              </a:rPr>
              <a:t> la </a:t>
            </a:r>
            <a:r>
              <a:rPr lang="en-US" altLang="zh-CN" sz="1600" dirty="0" err="1">
                <a:latin typeface="Calibri" panose="020F0502020204030204" pitchFamily="34" charset="0"/>
                <a:cs typeface="+mn-cs"/>
              </a:rPr>
              <a:t>posibiilidad</a:t>
            </a:r>
            <a:r>
              <a:rPr lang="en-US" altLang="zh-CN" sz="1600" dirty="0">
                <a:latin typeface="Calibri" panose="020F0502020204030204" pitchFamily="34" charset="0"/>
                <a:cs typeface="+mn-cs"/>
              </a:rPr>
              <a:t> el </a:t>
            </a:r>
            <a:r>
              <a:rPr lang="en-US" altLang="zh-CN" sz="1600" dirty="0" err="1">
                <a:latin typeface="Calibri" panose="020F0502020204030204" pitchFamily="34" charset="0"/>
                <a:cs typeface="+mn-cs"/>
              </a:rPr>
              <a:t>efecto</a:t>
            </a:r>
            <a:r>
              <a:rPr lang="en-US" altLang="zh-CN" sz="1600" dirty="0">
                <a:latin typeface="Calibri" panose="020F0502020204030204" pitchFamily="34" charset="0"/>
                <a:cs typeface="+mn-cs"/>
              </a:rPr>
              <a:t> fading el </a:t>
            </a:r>
            <a:r>
              <a:rPr lang="en-US" altLang="zh-CN" sz="1600" dirty="0" err="1">
                <a:latin typeface="Calibri" panose="020F0502020204030204" pitchFamily="34" charset="0"/>
                <a:cs typeface="+mn-cs"/>
              </a:rPr>
              <a:t>cual</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nos</a:t>
            </a:r>
            <a:r>
              <a:rPr lang="en-US" altLang="zh-CN" sz="1600" dirty="0">
                <a:latin typeface="Calibri" panose="020F0502020204030204" pitchFamily="34" charset="0"/>
                <a:cs typeface="+mn-cs"/>
              </a:rPr>
              <a:t> </a:t>
            </a:r>
            <a:r>
              <a:rPr lang="es-ES" altLang="zh-CN" sz="1600" dirty="0">
                <a:latin typeface="Calibri" panose="020F0502020204030204" pitchFamily="34" charset="0"/>
                <a:cs typeface="+mn-cs"/>
              </a:rPr>
              <a:t>fuerce</a:t>
            </a:r>
            <a:r>
              <a:rPr lang="en-US" altLang="zh-CN" sz="1600" dirty="0">
                <a:latin typeface="Calibri" panose="020F0502020204030204" pitchFamily="34" charset="0"/>
                <a:cs typeface="+mn-cs"/>
              </a:rPr>
              <a:t> a </a:t>
            </a:r>
            <a:r>
              <a:rPr lang="en-US" altLang="zh-CN" sz="1600" dirty="0" err="1">
                <a:latin typeface="Calibri" panose="020F0502020204030204" pitchFamily="34" charset="0"/>
                <a:cs typeface="+mn-cs"/>
              </a:rPr>
              <a:t>quitar</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una</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celda</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que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en</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pocos</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instantes</a:t>
            </a:r>
            <a:r>
              <a:rPr lang="en-US" altLang="zh-CN" sz="1600" dirty="0">
                <a:latin typeface="Calibri" panose="020F0502020204030204" pitchFamily="34" charset="0"/>
                <a:cs typeface="+mn-cs"/>
              </a:rPr>
              <a:t> se </a:t>
            </a:r>
            <a:r>
              <a:rPr lang="en-US" altLang="zh-CN" sz="1600" dirty="0" err="1">
                <a:latin typeface="Calibri" panose="020F0502020204030204" pitchFamily="34" charset="0"/>
                <a:cs typeface="+mn-cs"/>
              </a:rPr>
              <a:t>vuelve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fuerte</a:t>
            </a:r>
            <a:r>
              <a:rPr lang="en-US" altLang="zh-CN" sz="1600" dirty="0">
                <a:latin typeface="Calibri" panose="020F0502020204030204" pitchFamily="34" charset="0"/>
                <a:cs typeface="+mn-cs"/>
              </a:rPr>
              <a:t> </a:t>
            </a:r>
            <a:r>
              <a:rPr lang="en-US" altLang="zh-CN" sz="1600" dirty="0" err="1">
                <a:latin typeface="Calibri" panose="020F0502020204030204" pitchFamily="34" charset="0"/>
                <a:cs typeface="+mn-cs"/>
              </a:rPr>
              <a:t>nuevamente</a:t>
            </a:r>
            <a:r>
              <a:rPr lang="en-US" altLang="zh-CN" sz="1600" dirty="0">
                <a:latin typeface="Calibri" panose="020F0502020204030204" pitchFamily="34" charset="0"/>
                <a:cs typeface="+mn-cs"/>
              </a:rPr>
              <a:t>. </a:t>
            </a:r>
            <a:r>
              <a:rPr lang="en-US" altLang="zh-CN" sz="1600" dirty="0" err="1" smtClean="0">
                <a:latin typeface="Calibri" panose="020F0502020204030204" pitchFamily="34" charset="0"/>
                <a:cs typeface="+mn-cs"/>
              </a:rPr>
              <a:t>Esto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debe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reducir</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probabilidad</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caídas</a:t>
            </a:r>
            <a:r>
              <a:rPr lang="en-US" altLang="zh-CN" sz="1600" dirty="0" smtClean="0">
                <a:latin typeface="Calibri" panose="020F0502020204030204" pitchFamily="34" charset="0"/>
                <a:cs typeface="+mn-cs"/>
              </a:rPr>
              <a:t>. Al </a:t>
            </a:r>
            <a:r>
              <a:rPr lang="en-US" altLang="zh-CN" sz="1600" dirty="0" err="1" smtClean="0">
                <a:latin typeface="Calibri" panose="020F0502020204030204" pitchFamily="34" charset="0"/>
                <a:cs typeface="+mn-cs"/>
              </a:rPr>
              <a:t>mismo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tiempo</a:t>
            </a:r>
            <a:r>
              <a:rPr lang="en-US" altLang="zh-CN" sz="1600" dirty="0" smtClean="0">
                <a:latin typeface="Calibri" panose="020F0502020204030204" pitchFamily="34" charset="0"/>
                <a:cs typeface="+mn-cs"/>
              </a:rPr>
              <a:t>, </a:t>
            </a:r>
            <a:r>
              <a:rPr lang="en-US" altLang="zh-CN" sz="1600" b="1" i="1" dirty="0" smtClean="0">
                <a:latin typeface="Calibri" panose="020F0502020204030204" pitchFamily="34" charset="0"/>
                <a:cs typeface="+mn-cs"/>
              </a:rPr>
              <a:t>timeToTrigger1c</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setea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igual</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el timeToTrigger1a para </a:t>
            </a:r>
            <a:r>
              <a:rPr lang="en-US" altLang="zh-CN" sz="1600" dirty="0" err="1" smtClean="0">
                <a:latin typeface="Calibri" panose="020F0502020204030204" pitchFamily="34" charset="0"/>
                <a:cs typeface="+mn-cs"/>
              </a:rPr>
              <a:t>reemplazar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más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débiles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se ha </a:t>
            </a:r>
            <a:r>
              <a:rPr lang="en-US" altLang="zh-CN" sz="1600" dirty="0" err="1" smtClean="0">
                <a:latin typeface="Calibri" panose="020F0502020204030204" pitchFamily="34" charset="0"/>
                <a:cs typeface="+mn-cs"/>
              </a:rPr>
              <a:t>retrasado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su</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salida</a:t>
            </a:r>
            <a:r>
              <a:rPr lang="en-US" altLang="zh-CN" sz="1600" dirty="0" smtClean="0">
                <a:latin typeface="Calibri" panose="020F0502020204030204" pitchFamily="34" charset="0"/>
                <a:cs typeface="+mn-cs"/>
              </a:rPr>
              <a:t> del AS. </a:t>
            </a:r>
          </a:p>
          <a:p>
            <a:pPr marL="585788" lvl="2" indent="-185738" algn="just">
              <a:lnSpc>
                <a:spcPct val="105000"/>
              </a:lnSpc>
              <a:buSzPct val="70000"/>
              <a:defRPr/>
            </a:pPr>
            <a:r>
              <a:rPr lang="en-US" altLang="zh-CN" sz="1600" dirty="0" smtClean="0">
                <a:latin typeface="Calibri" panose="020F0502020204030204" pitchFamily="34" charset="0"/>
                <a:cs typeface="+mn-cs"/>
              </a:rPr>
              <a:t>El offset para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vecinas</a:t>
            </a:r>
            <a:r>
              <a:rPr lang="en-US" altLang="zh-CN" sz="1600" dirty="0" smtClean="0">
                <a:latin typeface="Calibri" panose="020F0502020204030204" pitchFamily="34" charset="0"/>
                <a:cs typeface="+mn-cs"/>
              </a:rPr>
              <a:t> (serving</a:t>
            </a:r>
            <a:r>
              <a:rPr lang="en-US" altLang="zh-CN" sz="1600" dirty="0">
                <a:latin typeface="Calibri" panose="020F0502020204030204" pitchFamily="34" charset="0"/>
                <a:cs typeface="+mn-cs"/>
              </a:rPr>
              <a:t>, neighbor) </a:t>
            </a:r>
            <a:r>
              <a:rPr lang="en-US" altLang="zh-CN" sz="1600" dirty="0" smtClean="0">
                <a:latin typeface="Calibri" panose="020F0502020204030204" pitchFamily="34" charset="0"/>
                <a:cs typeface="+mn-cs"/>
              </a:rPr>
              <a:t>se </a:t>
            </a:r>
            <a:r>
              <a:rPr lang="en-US" altLang="zh-CN" sz="1600" dirty="0" err="1" smtClean="0">
                <a:latin typeface="Calibri" panose="020F0502020204030204" pitchFamily="34" charset="0"/>
                <a:cs typeface="+mn-cs"/>
              </a:rPr>
              <a:t>utiliza</a:t>
            </a:r>
            <a:r>
              <a:rPr lang="en-US" altLang="zh-CN" sz="1600" dirty="0" smtClean="0">
                <a:latin typeface="Calibri" panose="020F0502020204030204" pitchFamily="34" charset="0"/>
                <a:cs typeface="+mn-cs"/>
              </a:rPr>
              <a:t> para mover la </a:t>
            </a:r>
            <a:r>
              <a:rPr lang="en-US" altLang="zh-CN" sz="1600" dirty="0" err="1" smtClean="0">
                <a:latin typeface="Calibri" panose="020F0502020204030204" pitchFamily="34" charset="0"/>
                <a:cs typeface="+mn-cs"/>
              </a:rPr>
              <a:t>frontera</a:t>
            </a:r>
            <a:r>
              <a:rPr lang="en-US" altLang="zh-CN" sz="1600" dirty="0" smtClean="0">
                <a:latin typeface="Calibri" panose="020F0502020204030204" pitchFamily="34" charset="0"/>
                <a:cs typeface="+mn-cs"/>
              </a:rPr>
              <a:t> entre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b="1" i="1" dirty="0" smtClean="0">
                <a:latin typeface="Calibri" panose="020F0502020204030204" pitchFamily="34" charset="0"/>
                <a:cs typeface="+mn-cs"/>
              </a:rPr>
              <a:t>qoffset1 y </a:t>
            </a:r>
            <a:r>
              <a:rPr lang="en-US" altLang="zh-CN" sz="1600" b="1" i="1" dirty="0">
                <a:latin typeface="Calibri" panose="020F0502020204030204" pitchFamily="34" charset="0"/>
                <a:cs typeface="+mn-cs"/>
              </a:rPr>
              <a:t>qoffset2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el offset entre dos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detectado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el system </a:t>
            </a:r>
            <a:r>
              <a:rPr lang="en-US" altLang="zh-CN" sz="1600" dirty="0">
                <a:latin typeface="Calibri" panose="020F0502020204030204" pitchFamily="34" charset="0"/>
                <a:cs typeface="+mn-cs"/>
              </a:rPr>
              <a:t>information </a:t>
            </a:r>
            <a:r>
              <a:rPr lang="en-US" altLang="zh-CN" sz="1600" dirty="0" smtClean="0">
                <a:latin typeface="Calibri" panose="020F0502020204030204" pitchFamily="34" charset="0"/>
                <a:cs typeface="+mn-cs"/>
              </a:rPr>
              <a:t>de la </a:t>
            </a:r>
            <a:r>
              <a:rPr lang="en-US" altLang="zh-CN" sz="1600" dirty="0" err="1" smtClean="0">
                <a:latin typeface="Calibri" panose="020F0502020204030204" pitchFamily="34" charset="0"/>
                <a:cs typeface="+mn-cs"/>
              </a:rPr>
              <a:t>servidora</a:t>
            </a:r>
            <a:r>
              <a:rPr lang="en-US" altLang="zh-CN" sz="1600" dirty="0" smtClean="0">
                <a:latin typeface="Calibri" panose="020F0502020204030204" pitchFamily="34" charset="0"/>
                <a:cs typeface="+mn-cs"/>
              </a:rPr>
              <a:t>.</a:t>
            </a:r>
          </a:p>
          <a:p>
            <a:pPr marL="185738" lvl="2" indent="-185738">
              <a:lnSpc>
                <a:spcPct val="105000"/>
              </a:lnSpc>
              <a:buSzPct val="120000"/>
              <a:buFont typeface="Wingdings" pitchFamily="2" charset="2"/>
              <a:buChar char="§"/>
              <a:defRPr/>
            </a:pPr>
            <a:r>
              <a:rPr lang="es-ES" b="1" dirty="0">
                <a:latin typeface="Calibri" panose="020F0502020204030204" pitchFamily="34" charset="0"/>
              </a:rPr>
              <a:t>Fallos de </a:t>
            </a:r>
            <a:r>
              <a:rPr lang="es-ES" b="1" dirty="0" err="1">
                <a:latin typeface="Calibri" panose="020F0502020204030204" pitchFamily="34" charset="0"/>
              </a:rPr>
              <a:t>HOs</a:t>
            </a:r>
            <a:r>
              <a:rPr lang="es-ES" b="1" dirty="0">
                <a:latin typeface="Calibri" panose="020F0502020204030204" pitchFamily="34" charset="0"/>
              </a:rPr>
              <a:t> (</a:t>
            </a:r>
            <a:r>
              <a:rPr lang="es-ES" b="1" dirty="0" smtClean="0">
                <a:latin typeface="Calibri" panose="020F0502020204030204" pitchFamily="34" charset="0"/>
              </a:rPr>
              <a:t>INTER_FREQ):</a:t>
            </a:r>
          </a:p>
          <a:p>
            <a:pPr marL="585788" lvl="2" indent="-185738" algn="just">
              <a:lnSpc>
                <a:spcPct val="105000"/>
              </a:lnSpc>
              <a:buSzPct val="70000"/>
              <a:defRPr/>
            </a:pPr>
            <a:r>
              <a:rPr lang="en-US" sz="1600" dirty="0" smtClean="0">
                <a:latin typeface="Calibri" panose="020F0502020204030204" pitchFamily="34" charset="0"/>
                <a:cs typeface="+mn-cs"/>
              </a:rPr>
              <a:t>El </a:t>
            </a:r>
            <a:r>
              <a:rPr lang="es-ES" sz="1600" dirty="0" smtClean="0">
                <a:latin typeface="Calibri" panose="020F0502020204030204" pitchFamily="34" charset="0"/>
                <a:cs typeface="+mn-cs"/>
              </a:rPr>
              <a:t>móvil</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puede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medir</a:t>
            </a:r>
            <a:r>
              <a:rPr lang="en-US" sz="1600" dirty="0" smtClean="0">
                <a:latin typeface="Calibri" panose="020F0502020204030204" pitchFamily="34" charset="0"/>
                <a:cs typeface="+mn-cs"/>
              </a:rPr>
              <a:t> un </a:t>
            </a:r>
            <a:r>
              <a:rPr lang="en-US" sz="1600" dirty="0" err="1" smtClean="0">
                <a:latin typeface="Calibri" panose="020F0502020204030204" pitchFamily="34" charset="0"/>
                <a:cs typeface="+mn-cs"/>
              </a:rPr>
              <a:t>máximo</a:t>
            </a:r>
            <a:r>
              <a:rPr lang="en-US" sz="1600" dirty="0" smtClean="0">
                <a:latin typeface="Calibri" panose="020F0502020204030204" pitchFamily="34" charset="0"/>
                <a:cs typeface="+mn-cs"/>
              </a:rPr>
              <a:t> de 32 </a:t>
            </a:r>
            <a:r>
              <a:rPr lang="en-US" sz="1600" dirty="0" err="1" smtClean="0">
                <a:latin typeface="Calibri" panose="020F0502020204030204" pitchFamily="34" charset="0"/>
                <a:cs typeface="+mn-cs"/>
              </a:rPr>
              <a:t>celdas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Inter_freq</a:t>
            </a:r>
            <a:r>
              <a:rPr lang="en-US" sz="1600" dirty="0" smtClean="0">
                <a:latin typeface="Calibri" panose="020F0502020204030204" pitchFamily="34" charset="0"/>
                <a:cs typeface="+mn-cs"/>
              </a:rPr>
              <a:t> y de un </a:t>
            </a:r>
            <a:r>
              <a:rPr lang="en-US" sz="1600" dirty="0" err="1" smtClean="0">
                <a:latin typeface="Calibri" panose="020F0502020204030204" pitchFamily="34" charset="0"/>
                <a:cs typeface="+mn-cs"/>
              </a:rPr>
              <a:t>máximo</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otras</a:t>
            </a:r>
            <a:r>
              <a:rPr lang="en-US" sz="1600" dirty="0" smtClean="0">
                <a:latin typeface="Calibri" panose="020F0502020204030204" pitchFamily="34" charset="0"/>
                <a:cs typeface="+mn-cs"/>
              </a:rPr>
              <a:t> 2 </a:t>
            </a:r>
            <a:r>
              <a:rPr lang="en-US" sz="1600" dirty="0" err="1" smtClean="0">
                <a:latin typeface="Calibri" panose="020F0502020204030204" pitchFamily="34" charset="0"/>
                <a:cs typeface="+mn-cs"/>
              </a:rPr>
              <a:t>frecuencias</a:t>
            </a:r>
            <a:r>
              <a:rPr lang="en-US" sz="1600" dirty="0" smtClean="0">
                <a:latin typeface="Calibri" panose="020F0502020204030204" pitchFamily="34" charset="0"/>
                <a:cs typeface="+mn-cs"/>
              </a:rPr>
              <a:t>. Sin embargo, </a:t>
            </a:r>
            <a:r>
              <a:rPr lang="en-US" sz="1600" dirty="0" err="1" smtClean="0">
                <a:latin typeface="Calibri" panose="020F0502020204030204" pitchFamily="34" charset="0"/>
                <a:cs typeface="+mn-cs"/>
              </a:rPr>
              <a:t>si</a:t>
            </a:r>
            <a:r>
              <a:rPr lang="en-US" sz="1600" dirty="0" smtClean="0">
                <a:latin typeface="Calibri" panose="020F0502020204030204" pitchFamily="34" charset="0"/>
                <a:cs typeface="+mn-cs"/>
              </a:rPr>
              <a:t> la </a:t>
            </a:r>
            <a:r>
              <a:rPr lang="en-US" sz="1600" dirty="0" err="1" smtClean="0">
                <a:latin typeface="Calibri" panose="020F0502020204030204" pitchFamily="34" charset="0"/>
                <a:cs typeface="+mn-cs"/>
              </a:rPr>
              <a:t>cobertura</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una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celda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inter_freq</a:t>
            </a:r>
            <a:r>
              <a:rPr lang="en-US" sz="1600" dirty="0" smtClean="0">
                <a:latin typeface="Calibri" panose="020F0502020204030204" pitchFamily="34" charset="0"/>
                <a:cs typeface="+mn-cs"/>
              </a:rPr>
              <a:t> se </a:t>
            </a:r>
            <a:r>
              <a:rPr lang="en-US" sz="1600" dirty="0" err="1" smtClean="0">
                <a:latin typeface="Calibri" panose="020F0502020204030204" pitchFamily="34" charset="0"/>
                <a:cs typeface="+mn-cs"/>
              </a:rPr>
              <a:t>deteriora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rápidamente</a:t>
            </a:r>
            <a:r>
              <a:rPr lang="en-US" sz="1600" dirty="0" smtClean="0">
                <a:latin typeface="Calibri" panose="020F0502020204030204" pitchFamily="34" charset="0"/>
                <a:cs typeface="+mn-cs"/>
              </a:rPr>
              <a:t> y </a:t>
            </a:r>
            <a:r>
              <a:rPr lang="en-US" sz="1600" dirty="0" err="1" smtClean="0">
                <a:latin typeface="Calibri" panose="020F0502020204030204" pitchFamily="34" charset="0"/>
                <a:cs typeface="+mn-cs"/>
              </a:rPr>
              <a:t>es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importante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que</a:t>
            </a:r>
            <a:r>
              <a:rPr lang="en-US" sz="1600" dirty="0" smtClean="0">
                <a:latin typeface="Calibri" panose="020F0502020204030204" pitchFamily="34" charset="0"/>
                <a:cs typeface="+mn-cs"/>
              </a:rPr>
              <a:t> el handover </a:t>
            </a:r>
            <a:r>
              <a:rPr lang="en-US" sz="1600" dirty="0" err="1" smtClean="0">
                <a:latin typeface="Calibri" panose="020F0502020204030204" pitchFamily="34" charset="0"/>
                <a:cs typeface="+mn-cs"/>
              </a:rPr>
              <a:t>inter_freq</a:t>
            </a:r>
            <a:r>
              <a:rPr lang="en-US" sz="1600" dirty="0" smtClean="0">
                <a:latin typeface="Calibri" panose="020F0502020204030204" pitchFamily="34" charset="0"/>
                <a:cs typeface="+mn-cs"/>
              </a:rPr>
              <a:t> se </a:t>
            </a:r>
            <a:r>
              <a:rPr lang="en-US" sz="1600" dirty="0" err="1" smtClean="0">
                <a:latin typeface="Calibri" panose="020F0502020204030204" pitchFamily="34" charset="0"/>
                <a:cs typeface="+mn-cs"/>
              </a:rPr>
              <a:t>ejecute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rápido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entonces</a:t>
            </a:r>
            <a:r>
              <a:rPr lang="en-US" sz="1600" dirty="0" smtClean="0">
                <a:latin typeface="Calibri" panose="020F0502020204030204" pitchFamily="34" charset="0"/>
                <a:cs typeface="+mn-cs"/>
              </a:rPr>
              <a:t> la </a:t>
            </a:r>
            <a:r>
              <a:rPr lang="en-US" sz="1600" dirty="0" err="1" smtClean="0">
                <a:latin typeface="Calibri" panose="020F0502020204030204" pitchFamily="34" charset="0"/>
                <a:cs typeface="+mn-cs"/>
              </a:rPr>
              <a:t>lista</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colindancias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inter_freq</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debería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ser</a:t>
            </a:r>
            <a:r>
              <a:rPr lang="en-US" sz="1600" dirty="0" smtClean="0">
                <a:latin typeface="Calibri" panose="020F0502020204030204" pitchFamily="34" charset="0"/>
                <a:cs typeface="+mn-cs"/>
              </a:rPr>
              <a:t> lo </a:t>
            </a:r>
            <a:r>
              <a:rPr lang="en-US" sz="1600" dirty="0" err="1" smtClean="0">
                <a:latin typeface="Calibri" panose="020F0502020204030204" pitchFamily="34" charset="0"/>
                <a:cs typeface="+mn-cs"/>
              </a:rPr>
              <a:t>más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corta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posible</a:t>
            </a:r>
            <a:r>
              <a:rPr lang="en-US" sz="1600" dirty="0" smtClean="0">
                <a:latin typeface="Calibri" panose="020F0502020204030204" pitchFamily="34" charset="0"/>
                <a:cs typeface="+mn-cs"/>
              </a:rPr>
              <a:t>. </a:t>
            </a:r>
            <a:endParaRPr lang="es-ES" b="1" dirty="0">
              <a:latin typeface="Calibri" panose="020F0502020204030204" pitchFamily="34" charset="0"/>
            </a:endParaRPr>
          </a:p>
          <a:p>
            <a:pPr marL="400050" lvl="2" indent="0" algn="just">
              <a:lnSpc>
                <a:spcPct val="105000"/>
              </a:lnSpc>
              <a:buSzPct val="70000"/>
              <a:buNone/>
              <a:defRPr/>
            </a:pPr>
            <a:endParaRPr lang="en-US" altLang="zh-CN" sz="1600" dirty="0">
              <a:latin typeface="Calibri" panose="020F0502020204030204" pitchFamily="34" charset="0"/>
              <a:cs typeface="+mn-cs"/>
            </a:endParaRPr>
          </a:p>
          <a:p>
            <a:pPr marL="585788" lvl="2" indent="-185738" algn="just">
              <a:lnSpc>
                <a:spcPct val="105000"/>
              </a:lnSpc>
              <a:buSzPct val="70000"/>
              <a:defRPr/>
            </a:pPr>
            <a:endParaRPr lang="en-US" altLang="zh-CN" sz="1600" dirty="0">
              <a:latin typeface="Calibri" panose="020F0502020204030204" pitchFamily="34" charset="0"/>
              <a:cs typeface="+mn-cs"/>
            </a:endParaRPr>
          </a:p>
        </p:txBody>
      </p:sp>
    </p:spTree>
    <p:extLst>
      <p:ext uri="{BB962C8B-B14F-4D97-AF65-F5344CB8AC3E}">
        <p14:creationId xmlns="" xmlns:p14="http://schemas.microsoft.com/office/powerpoint/2010/main" val="13096128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pic>
        <p:nvPicPr>
          <p:cNvPr id="1027" name="Picture 3"/>
          <p:cNvPicPr>
            <a:picLocks noChangeAspect="1" noChangeArrowheads="1"/>
          </p:cNvPicPr>
          <p:nvPr/>
        </p:nvPicPr>
        <p:blipFill>
          <a:blip r:embed="rId3"/>
          <a:srcRect/>
          <a:stretch>
            <a:fillRect/>
          </a:stretch>
        </p:blipFill>
        <p:spPr bwMode="auto">
          <a:xfrm>
            <a:off x="2105880" y="3454037"/>
            <a:ext cx="5148000" cy="3072327"/>
          </a:xfrm>
          <a:prstGeom prst="rect">
            <a:avLst/>
          </a:prstGeom>
          <a:noFill/>
          <a:ln w="9525">
            <a:noFill/>
            <a:miter lim="800000"/>
            <a:headEnd/>
            <a:tailEnd/>
          </a:ln>
        </p:spPr>
      </p:pic>
      <p:pic>
        <p:nvPicPr>
          <p:cNvPr id="1026" name="Picture 2"/>
          <p:cNvPicPr>
            <a:picLocks noChangeAspect="1" noChangeArrowheads="1"/>
          </p:cNvPicPr>
          <p:nvPr/>
        </p:nvPicPr>
        <p:blipFill>
          <a:blip r:embed="rId4"/>
          <a:srcRect/>
          <a:stretch>
            <a:fillRect/>
          </a:stretch>
        </p:blipFill>
        <p:spPr bwMode="auto">
          <a:xfrm>
            <a:off x="2106987" y="834986"/>
            <a:ext cx="5148000" cy="30918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6" name="Rectangle 5"/>
          <p:cNvSpPr>
            <a:spLocks noGrp="1" noChangeArrowheads="1"/>
          </p:cNvSpPr>
          <p:nvPr>
            <p:ph type="body" idx="4294967295"/>
          </p:nvPr>
        </p:nvSpPr>
        <p:spPr>
          <a:xfrm>
            <a:off x="618406" y="1731461"/>
            <a:ext cx="8164087" cy="5479962"/>
          </a:xfrm>
        </p:spPr>
        <p:txBody>
          <a:bodyPr/>
          <a:lstStyle/>
          <a:p>
            <a:pPr marL="185738" indent="-185738">
              <a:defRPr/>
            </a:pPr>
            <a:r>
              <a:rPr lang="es-ES" b="1" dirty="0" smtClean="0">
                <a:latin typeface="Calibri" panose="020F0502020204030204" pitchFamily="34" charset="0"/>
              </a:rPr>
              <a:t>Fallos de </a:t>
            </a:r>
            <a:r>
              <a:rPr lang="es-ES" b="1" dirty="0" err="1" smtClean="0">
                <a:latin typeface="Calibri" panose="020F0502020204030204" pitchFamily="34" charset="0"/>
              </a:rPr>
              <a:t>HOs</a:t>
            </a:r>
            <a:r>
              <a:rPr lang="es-ES" b="1" dirty="0" smtClean="0">
                <a:latin typeface="Calibri" panose="020F0502020204030204" pitchFamily="34" charset="0"/>
              </a:rPr>
              <a:t> (INTER_FREQ):</a:t>
            </a:r>
          </a:p>
          <a:p>
            <a:pPr marL="585788" lvl="2" indent="-185738" algn="just">
              <a:lnSpc>
                <a:spcPct val="105000"/>
              </a:lnSpc>
              <a:buSzPct val="70000"/>
              <a:defRPr/>
            </a:pPr>
            <a:r>
              <a:rPr lang="en-US" altLang="zh-CN" sz="1600" dirty="0" smtClean="0">
                <a:latin typeface="Calibri" panose="020F0502020204030204" pitchFamily="34" charset="0"/>
                <a:cs typeface="+mn-cs"/>
              </a:rPr>
              <a:t>El primer </a:t>
            </a:r>
            <a:r>
              <a:rPr lang="en-US" altLang="zh-CN" sz="1600" dirty="0" err="1" smtClean="0">
                <a:latin typeface="Calibri" panose="020F0502020204030204" pitchFamily="34" charset="0"/>
                <a:cs typeface="+mn-cs"/>
              </a:rPr>
              <a:t>paso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ubicar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UMTS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tienen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cobertura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limitada</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decidir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si</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requieren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tener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habilitadas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permitan</a:t>
            </a:r>
            <a:r>
              <a:rPr lang="en-US" altLang="zh-CN" sz="1600" dirty="0" smtClean="0">
                <a:latin typeface="Calibri" panose="020F0502020204030204" pitchFamily="34" charset="0"/>
                <a:cs typeface="+mn-cs"/>
              </a:rPr>
              <a:t> el HO </a:t>
            </a:r>
            <a:r>
              <a:rPr lang="en-US" altLang="zh-CN" sz="1600" dirty="0" err="1" smtClean="0">
                <a:latin typeface="Calibri" panose="020F0502020204030204" pitchFamily="34" charset="0"/>
                <a:cs typeface="+mn-cs"/>
              </a:rPr>
              <a:t>inter_freq</a:t>
            </a:r>
            <a:r>
              <a:rPr lang="en-US" altLang="zh-CN" sz="1600" dirty="0" smtClean="0">
                <a:latin typeface="Calibri" panose="020F0502020204030204" pitchFamily="34" charset="0"/>
                <a:cs typeface="+mn-cs"/>
              </a:rPr>
              <a:t> (o </a:t>
            </a:r>
            <a:r>
              <a:rPr lang="en-US" altLang="zh-CN" sz="1600" dirty="0" err="1" smtClean="0">
                <a:latin typeface="Calibri" panose="020F0502020204030204" pitchFamily="34" charset="0"/>
                <a:cs typeface="+mn-cs"/>
              </a:rPr>
              <a:t>hacia</a:t>
            </a:r>
            <a:r>
              <a:rPr lang="en-US" altLang="zh-CN" sz="1600" dirty="0" smtClean="0">
                <a:latin typeface="Calibri" panose="020F0502020204030204" pitchFamily="34" charset="0"/>
                <a:cs typeface="+mn-cs"/>
              </a:rPr>
              <a:t> 2G) para </a:t>
            </a:r>
            <a:r>
              <a:rPr lang="en-US" altLang="zh-CN" sz="1600" dirty="0" err="1" smtClean="0">
                <a:latin typeface="Calibri" panose="020F0502020204030204" pitchFamily="34" charset="0"/>
                <a:cs typeface="+mn-cs"/>
              </a:rPr>
              <a:t>reducir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llamadas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caídas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debido</a:t>
            </a:r>
            <a:r>
              <a:rPr lang="en-US" altLang="zh-CN" sz="1600" dirty="0" smtClean="0">
                <a:latin typeface="Calibri" panose="020F0502020204030204" pitchFamily="34" charset="0"/>
                <a:cs typeface="+mn-cs"/>
              </a:rPr>
              <a:t> a </a:t>
            </a:r>
            <a:r>
              <a:rPr lang="en-US" altLang="zh-CN" sz="1600" dirty="0" err="1" smtClean="0">
                <a:latin typeface="Calibri" panose="020F0502020204030204" pitchFamily="34" charset="0"/>
                <a:cs typeface="+mn-cs"/>
              </a:rPr>
              <a:t>falta</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cobertura</a:t>
            </a:r>
            <a:r>
              <a:rPr lang="en-US" altLang="zh-CN" sz="1600" dirty="0" smtClean="0">
                <a:latin typeface="Calibri" panose="020F0502020204030204" pitchFamily="34" charset="0"/>
                <a:cs typeface="+mn-cs"/>
              </a:rPr>
              <a:t>.</a:t>
            </a:r>
          </a:p>
          <a:p>
            <a:pPr marL="585788" lvl="2" indent="-185738" algn="just">
              <a:lnSpc>
                <a:spcPct val="105000"/>
              </a:lnSpc>
              <a:buSzPct val="70000"/>
              <a:defRPr/>
            </a:pPr>
            <a:r>
              <a:rPr lang="en-US" altLang="zh-CN" sz="1600" dirty="0" smtClean="0">
                <a:latin typeface="Calibri" panose="020F0502020204030204" pitchFamily="34" charset="0"/>
                <a:cs typeface="+mn-cs"/>
              </a:rPr>
              <a:t>El </a:t>
            </a:r>
            <a:r>
              <a:rPr lang="en-US" altLang="zh-CN" sz="1600" dirty="0" err="1" smtClean="0">
                <a:latin typeface="Calibri" panose="020F0502020204030204" pitchFamily="34" charset="0"/>
                <a:cs typeface="+mn-cs"/>
              </a:rPr>
              <a:t>siguiente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paso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setear</a:t>
            </a:r>
            <a:r>
              <a:rPr lang="en-US" altLang="zh-CN" sz="1600" dirty="0" smtClean="0">
                <a:latin typeface="Calibri" panose="020F0502020204030204" pitchFamily="34" charset="0"/>
                <a:cs typeface="+mn-cs"/>
              </a:rPr>
              <a:t> los </a:t>
            </a:r>
            <a:r>
              <a:rPr lang="en-US" altLang="zh-CN" sz="1600" dirty="0" err="1" smtClean="0">
                <a:latin typeface="Calibri" panose="020F0502020204030204" pitchFamily="34" charset="0"/>
                <a:cs typeface="+mn-cs"/>
              </a:rPr>
              <a:t>parámetros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relacionados</a:t>
            </a:r>
            <a:r>
              <a:rPr lang="en-US" altLang="zh-CN" sz="1600" dirty="0" smtClean="0">
                <a:latin typeface="Calibri" panose="020F0502020204030204" pitchFamily="34" charset="0"/>
                <a:cs typeface="+mn-cs"/>
              </a:rPr>
              <a:t> al IRAT e IFHO. El </a:t>
            </a:r>
            <a:r>
              <a:rPr lang="en-US" altLang="zh-CN" sz="1600" b="1" i="1" dirty="0" err="1" smtClean="0">
                <a:latin typeface="Calibri" panose="020F0502020204030204" pitchFamily="34" charset="0"/>
                <a:cs typeface="+mn-cs"/>
              </a:rPr>
              <a:t>evento</a:t>
            </a:r>
            <a:r>
              <a:rPr lang="en-US" altLang="zh-CN" sz="1600" b="1" i="1" dirty="0" smtClean="0">
                <a:latin typeface="Calibri" panose="020F0502020204030204" pitchFamily="34" charset="0"/>
                <a:cs typeface="+mn-cs"/>
              </a:rPr>
              <a:t> </a:t>
            </a:r>
            <a:r>
              <a:rPr lang="en-US" altLang="zh-CN" sz="1600" b="1" i="1" dirty="0">
                <a:latin typeface="Calibri" panose="020F0502020204030204" pitchFamily="34" charset="0"/>
                <a:cs typeface="+mn-cs"/>
              </a:rPr>
              <a:t>2d </a:t>
            </a:r>
            <a:r>
              <a:rPr lang="en-US" altLang="zh-CN" sz="1600" dirty="0" smtClean="0">
                <a:latin typeface="Calibri" panose="020F0502020204030204" pitchFamily="34" charset="0"/>
                <a:cs typeface="+mn-cs"/>
              </a:rPr>
              <a:t>se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ajustar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a:t>
            </a:r>
            <a:r>
              <a:rPr lang="en-US" altLang="zh-CN" sz="1600" dirty="0" smtClean="0">
                <a:latin typeface="Calibri" panose="020F0502020204030204" pitchFamily="34" charset="0"/>
                <a:cs typeface="+mn-cs"/>
              </a:rPr>
              <a:t>, y se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utilizar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si</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detecta</a:t>
            </a:r>
            <a:r>
              <a:rPr lang="en-US" altLang="zh-CN" sz="1600" dirty="0" smtClean="0">
                <a:latin typeface="Calibri" panose="020F0502020204030204" pitchFamily="34" charset="0"/>
                <a:cs typeface="+mn-cs"/>
              </a:rPr>
              <a:t> con </a:t>
            </a:r>
            <a:r>
              <a:rPr lang="en-US" altLang="zh-CN" sz="1600" dirty="0" err="1" smtClean="0">
                <a:latin typeface="Calibri" panose="020F0502020204030204" pitchFamily="34" charset="0"/>
                <a:cs typeface="+mn-cs"/>
              </a:rPr>
              <a:t>anticipación</a:t>
            </a:r>
            <a:r>
              <a:rPr lang="en-US" altLang="zh-CN" sz="1600" dirty="0" smtClean="0">
                <a:latin typeface="Calibri" panose="020F0502020204030204" pitchFamily="34" charset="0"/>
                <a:cs typeface="+mn-cs"/>
              </a:rPr>
              <a:t> un </a:t>
            </a:r>
            <a:r>
              <a:rPr lang="en-US" altLang="zh-CN" sz="1600" dirty="0" err="1" smtClean="0">
                <a:latin typeface="Calibri" panose="020F0502020204030204" pitchFamily="34" charset="0"/>
                <a:cs typeface="+mn-cs"/>
              </a:rPr>
              <a:t>problema</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cobertura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ejemplo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celda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presenta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una</a:t>
            </a:r>
            <a:r>
              <a:rPr lang="en-US" altLang="zh-CN" sz="1600" dirty="0" smtClean="0">
                <a:latin typeface="Calibri" panose="020F0502020204030204" pitchFamily="34" charset="0"/>
                <a:cs typeface="+mn-cs"/>
              </a:rPr>
              <a:t> zona </a:t>
            </a:r>
            <a:r>
              <a:rPr lang="en-US" altLang="zh-CN" sz="1600" dirty="0" err="1" smtClean="0">
                <a:latin typeface="Calibri" panose="020F0502020204030204" pitchFamily="34" charset="0"/>
                <a:cs typeface="+mn-cs"/>
              </a:rPr>
              <a:t>donde</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cobertura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rápidamente</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provoca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llamadas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caídas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puede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requerir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se </a:t>
            </a:r>
            <a:r>
              <a:rPr lang="en-US" altLang="zh-CN" sz="1600" dirty="0" err="1" smtClean="0">
                <a:latin typeface="Calibri" panose="020F0502020204030204" pitchFamily="34" charset="0"/>
                <a:cs typeface="+mn-cs"/>
              </a:rPr>
              <a:t>setee</a:t>
            </a:r>
            <a:r>
              <a:rPr lang="en-US" altLang="zh-CN" sz="1600" dirty="0" smtClean="0">
                <a:latin typeface="Calibri" panose="020F0502020204030204" pitchFamily="34" charset="0"/>
                <a:cs typeface="+mn-cs"/>
              </a:rPr>
              <a:t> un threshold mayor para el </a:t>
            </a:r>
            <a:r>
              <a:rPr lang="en-US" altLang="zh-CN" sz="1600" dirty="0" err="1" smtClean="0">
                <a:latin typeface="Calibri" panose="020F0502020204030204" pitchFamily="34" charset="0"/>
                <a:cs typeface="+mn-cs"/>
              </a:rPr>
              <a:t>evento</a:t>
            </a:r>
            <a:r>
              <a:rPr lang="en-US" altLang="zh-CN" sz="1600" dirty="0" smtClean="0">
                <a:latin typeface="Calibri" panose="020F0502020204030204" pitchFamily="34" charset="0"/>
                <a:cs typeface="+mn-cs"/>
              </a:rPr>
              <a:t> 2d. Los </a:t>
            </a:r>
            <a:r>
              <a:rPr lang="en-US" altLang="zh-CN" sz="1600" dirty="0">
                <a:latin typeface="Calibri" panose="020F0502020204030204" pitchFamily="34" charset="0"/>
                <a:cs typeface="+mn-cs"/>
              </a:rPr>
              <a:t>thresholds 2f, 2b </a:t>
            </a:r>
            <a:r>
              <a:rPr lang="en-US" altLang="zh-CN" sz="1600" dirty="0" smtClean="0">
                <a:latin typeface="Calibri" panose="020F0502020204030204" pitchFamily="34" charset="0"/>
                <a:cs typeface="+mn-cs"/>
              </a:rPr>
              <a:t>y </a:t>
            </a:r>
            <a:r>
              <a:rPr lang="en-US" altLang="zh-CN" sz="1600" dirty="0">
                <a:latin typeface="Calibri" panose="020F0502020204030204" pitchFamily="34" charset="0"/>
                <a:cs typeface="+mn-cs"/>
              </a:rPr>
              <a:t>3a </a:t>
            </a:r>
            <a:r>
              <a:rPr lang="en-US" altLang="zh-CN" sz="1600" dirty="0" smtClean="0">
                <a:latin typeface="Calibri" panose="020F0502020204030204" pitchFamily="34" charset="0"/>
                <a:cs typeface="+mn-cs"/>
              </a:rPr>
              <a:t>son thresholds </a:t>
            </a:r>
            <a:r>
              <a:rPr lang="en-US" altLang="zh-CN" sz="1600" dirty="0" err="1" smtClean="0">
                <a:latin typeface="Calibri" panose="020F0502020204030204" pitchFamily="34" charset="0"/>
                <a:cs typeface="+mn-cs"/>
              </a:rPr>
              <a:t>relacionados</a:t>
            </a:r>
            <a:r>
              <a:rPr lang="en-US" altLang="zh-CN" sz="1600" dirty="0" smtClean="0">
                <a:latin typeface="Calibri" panose="020F0502020204030204" pitchFamily="34" charset="0"/>
                <a:cs typeface="+mn-cs"/>
              </a:rPr>
              <a:t> con el </a:t>
            </a:r>
            <a:r>
              <a:rPr lang="en-US" altLang="zh-CN" sz="1600" dirty="0" err="1" smtClean="0">
                <a:latin typeface="Calibri" panose="020F0502020204030204" pitchFamily="34" charset="0"/>
                <a:cs typeface="+mn-cs"/>
              </a:rPr>
              <a:t>evento</a:t>
            </a:r>
            <a:r>
              <a:rPr lang="en-US" altLang="zh-CN" sz="1600" dirty="0" smtClean="0">
                <a:latin typeface="Calibri" panose="020F0502020204030204" pitchFamily="34" charset="0"/>
                <a:cs typeface="+mn-cs"/>
              </a:rPr>
              <a:t> </a:t>
            </a:r>
            <a:r>
              <a:rPr lang="en-US" altLang="zh-CN" sz="1600" dirty="0">
                <a:latin typeface="Calibri" panose="020F0502020204030204" pitchFamily="34" charset="0"/>
                <a:cs typeface="+mn-cs"/>
              </a:rPr>
              <a:t>2d </a:t>
            </a:r>
            <a:r>
              <a:rPr lang="en-US" altLang="zh-CN" sz="1600" dirty="0" smtClean="0">
                <a:latin typeface="Calibri" panose="020F0502020204030204" pitchFamily="34" charset="0"/>
                <a:cs typeface="+mn-cs"/>
              </a:rPr>
              <a:t>.</a:t>
            </a:r>
          </a:p>
          <a:p>
            <a:pPr marL="585788" lvl="2" indent="-185738" algn="just">
              <a:lnSpc>
                <a:spcPct val="105000"/>
              </a:lnSpc>
              <a:buSzPct val="70000"/>
              <a:defRPr/>
            </a:pPr>
            <a:r>
              <a:rPr lang="en-US" altLang="zh-CN" sz="1600" dirty="0" smtClean="0">
                <a:latin typeface="Calibri" panose="020F0502020204030204" pitchFamily="34" charset="0"/>
                <a:cs typeface="+mn-cs"/>
              </a:rPr>
              <a:t>El </a:t>
            </a:r>
            <a:r>
              <a:rPr lang="en-US" altLang="zh-CN" sz="1600" dirty="0" err="1" smtClean="0">
                <a:latin typeface="Calibri" panose="020F0502020204030204" pitchFamily="34" charset="0"/>
                <a:cs typeface="+mn-cs"/>
              </a:rPr>
              <a:t>propósito</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este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procedimiento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disminuir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llamadas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cáidas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por</a:t>
            </a:r>
            <a:r>
              <a:rPr lang="en-US" altLang="zh-CN" sz="1600" dirty="0" smtClean="0">
                <a:latin typeface="Calibri" panose="020F0502020204030204" pitchFamily="34" charset="0"/>
                <a:cs typeface="+mn-cs"/>
              </a:rPr>
              <a:t> </a:t>
            </a:r>
            <a:r>
              <a:rPr lang="en-US" altLang="zh-CN" sz="1600" b="1" i="1" dirty="0" err="1" smtClean="0">
                <a:latin typeface="Calibri" panose="020F0502020204030204" pitchFamily="34" charset="0"/>
                <a:cs typeface="+mn-cs"/>
              </a:rPr>
              <a:t>cobertura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permitiendo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llamadas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puedan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mantenerse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otra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frecuencia</a:t>
            </a:r>
            <a:r>
              <a:rPr lang="en-US" altLang="zh-CN" sz="1600" dirty="0" smtClean="0">
                <a:latin typeface="Calibri" panose="020F0502020204030204" pitchFamily="34" charset="0"/>
                <a:cs typeface="+mn-cs"/>
              </a:rPr>
              <a:t> UMTS o GSM, </a:t>
            </a:r>
            <a:r>
              <a:rPr lang="en-US" altLang="zh-CN" sz="1600" dirty="0" err="1" smtClean="0">
                <a:latin typeface="Calibri" panose="020F0502020204030204" pitchFamily="34" charset="0"/>
                <a:cs typeface="+mn-cs"/>
              </a:rPr>
              <a:t>pero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intentando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evitar</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muchos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usuarios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entren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modo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comprimido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ya</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que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esto</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supondría</a:t>
            </a:r>
            <a:r>
              <a:rPr lang="en-US" altLang="zh-CN" sz="1600" dirty="0" smtClean="0">
                <a:latin typeface="Calibri" panose="020F0502020204030204" pitchFamily="34" charset="0"/>
                <a:cs typeface="+mn-cs"/>
              </a:rPr>
              <a:t> un alto </a:t>
            </a:r>
            <a:r>
              <a:rPr lang="en-US" altLang="zh-CN" sz="1600" dirty="0" err="1" smtClean="0">
                <a:latin typeface="Calibri" panose="020F0502020204030204" pitchFamily="34" charset="0"/>
                <a:cs typeface="+mn-cs"/>
              </a:rPr>
              <a:t>coste</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términos</a:t>
            </a:r>
            <a:r>
              <a:rPr lang="en-US" altLang="zh-CN" sz="1600" dirty="0" smtClean="0">
                <a:latin typeface="Calibri" panose="020F0502020204030204" pitchFamily="34" charset="0"/>
                <a:cs typeface="+mn-cs"/>
              </a:rPr>
              <a:t> de </a:t>
            </a:r>
            <a:r>
              <a:rPr lang="en-US" altLang="zh-CN" sz="1600" dirty="0" err="1" smtClean="0">
                <a:latin typeface="Calibri" panose="020F0502020204030204" pitchFamily="34" charset="0"/>
                <a:cs typeface="+mn-cs"/>
              </a:rPr>
              <a:t>potencia</a:t>
            </a:r>
            <a:r>
              <a:rPr lang="en-US" altLang="zh-CN" sz="1600" dirty="0" smtClean="0">
                <a:latin typeface="Calibri" panose="020F0502020204030204" pitchFamily="34" charset="0"/>
                <a:cs typeface="+mn-cs"/>
              </a:rPr>
              <a:t> y </a:t>
            </a:r>
            <a:r>
              <a:rPr lang="en-US" altLang="zh-CN" sz="1600" dirty="0" err="1" smtClean="0">
                <a:latin typeface="Calibri" panose="020F0502020204030204" pitchFamily="34" charset="0"/>
                <a:cs typeface="+mn-cs"/>
              </a:rPr>
              <a:t>recursos</a:t>
            </a:r>
            <a:r>
              <a:rPr lang="en-US" altLang="zh-CN" sz="1600" dirty="0" smtClean="0">
                <a:latin typeface="Calibri" panose="020F0502020204030204" pitchFamily="34" charset="0"/>
                <a:cs typeface="+mn-cs"/>
              </a:rPr>
              <a:t>. </a:t>
            </a:r>
          </a:p>
          <a:p>
            <a:pPr marL="185738" lvl="2" indent="-185738">
              <a:lnSpc>
                <a:spcPct val="105000"/>
              </a:lnSpc>
              <a:buSzPct val="120000"/>
              <a:buFont typeface="Wingdings" pitchFamily="2" charset="2"/>
              <a:buChar char="§"/>
              <a:defRPr/>
            </a:pPr>
            <a:r>
              <a:rPr lang="es-ES" b="1" dirty="0" smtClean="0">
                <a:latin typeface="Calibri" panose="020F0502020204030204" pitchFamily="34" charset="0"/>
              </a:rPr>
              <a:t>Fallos de </a:t>
            </a:r>
            <a:r>
              <a:rPr lang="es-ES" b="1" dirty="0" err="1" smtClean="0">
                <a:latin typeface="Calibri" panose="020F0502020204030204" pitchFamily="34" charset="0"/>
              </a:rPr>
              <a:t>HOs</a:t>
            </a:r>
            <a:r>
              <a:rPr lang="es-ES" b="1" dirty="0" smtClean="0">
                <a:latin typeface="Calibri" panose="020F0502020204030204" pitchFamily="34" charset="0"/>
              </a:rPr>
              <a:t> (INTER_SYST):</a:t>
            </a:r>
          </a:p>
          <a:p>
            <a:pPr marL="585788" lvl="2" indent="-185738" algn="just">
              <a:lnSpc>
                <a:spcPct val="105000"/>
              </a:lnSpc>
              <a:buSzPct val="70000"/>
              <a:defRPr/>
            </a:pPr>
            <a:r>
              <a:rPr lang="en-US" sz="1600" dirty="0" smtClean="0">
                <a:latin typeface="Calibri" panose="020F0502020204030204" pitchFamily="34" charset="0"/>
                <a:cs typeface="+mn-cs"/>
              </a:rPr>
              <a:t>El </a:t>
            </a:r>
            <a:r>
              <a:rPr lang="en-US" sz="1600" dirty="0" err="1" smtClean="0">
                <a:latin typeface="Calibri" panose="020F0502020204030204" pitchFamily="34" charset="0"/>
                <a:cs typeface="+mn-cs"/>
              </a:rPr>
              <a:t>móvil</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puede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medir</a:t>
            </a:r>
            <a:r>
              <a:rPr lang="en-US" sz="1600" dirty="0" smtClean="0">
                <a:latin typeface="Calibri" panose="020F0502020204030204" pitchFamily="34" charset="0"/>
                <a:cs typeface="+mn-cs"/>
              </a:rPr>
              <a:t> un </a:t>
            </a:r>
            <a:r>
              <a:rPr lang="en-US" sz="1600" dirty="0" err="1" smtClean="0">
                <a:latin typeface="Calibri" panose="020F0502020204030204" pitchFamily="34" charset="0"/>
                <a:cs typeface="+mn-cs"/>
              </a:rPr>
              <a:t>máximo</a:t>
            </a:r>
            <a:r>
              <a:rPr lang="en-US" sz="1600" dirty="0" smtClean="0">
                <a:latin typeface="Calibri" panose="020F0502020204030204" pitchFamily="34" charset="0"/>
                <a:cs typeface="+mn-cs"/>
              </a:rPr>
              <a:t> de 32 </a:t>
            </a:r>
            <a:r>
              <a:rPr lang="en-US" sz="1600" dirty="0" err="1" smtClean="0">
                <a:latin typeface="Calibri" panose="020F0502020204030204" pitchFamily="34" charset="0"/>
                <a:cs typeface="+mn-cs"/>
              </a:rPr>
              <a:t>celdas</a:t>
            </a:r>
            <a:r>
              <a:rPr lang="en-US" sz="1600" dirty="0" smtClean="0">
                <a:latin typeface="Calibri" panose="020F0502020204030204" pitchFamily="34" charset="0"/>
                <a:cs typeface="+mn-cs"/>
              </a:rPr>
              <a:t> 2G. Se </a:t>
            </a:r>
            <a:r>
              <a:rPr lang="en-US" sz="1600" dirty="0" err="1" smtClean="0">
                <a:latin typeface="Calibri" panose="020F0502020204030204" pitchFamily="34" charset="0"/>
                <a:cs typeface="+mn-cs"/>
              </a:rPr>
              <a:t>recomienda</a:t>
            </a:r>
            <a:r>
              <a:rPr lang="en-US" sz="1600" dirty="0" smtClean="0">
                <a:latin typeface="Calibri" panose="020F0502020204030204" pitchFamily="34" charset="0"/>
                <a:cs typeface="+mn-cs"/>
              </a:rPr>
              <a:t> no </a:t>
            </a:r>
            <a:r>
              <a:rPr lang="en-US" sz="1600" dirty="0" err="1" smtClean="0">
                <a:latin typeface="Calibri" panose="020F0502020204030204" pitchFamily="34" charset="0"/>
                <a:cs typeface="+mn-cs"/>
              </a:rPr>
              <a:t>definir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colindancias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hacia</a:t>
            </a:r>
            <a:r>
              <a:rPr lang="en-US" sz="1600" dirty="0" smtClean="0">
                <a:latin typeface="Calibri" panose="020F0502020204030204" pitchFamily="34" charset="0"/>
                <a:cs typeface="+mn-cs"/>
              </a:rPr>
              <a:t> GSM </a:t>
            </a:r>
            <a:r>
              <a:rPr lang="en-US" sz="1600" dirty="0" err="1" smtClean="0">
                <a:latin typeface="Calibri" panose="020F0502020204030204" pitchFamily="34" charset="0"/>
                <a:cs typeface="+mn-cs"/>
              </a:rPr>
              <a:t>si</a:t>
            </a:r>
            <a:r>
              <a:rPr lang="en-US" sz="1600" dirty="0" smtClean="0">
                <a:latin typeface="Calibri" panose="020F0502020204030204" pitchFamily="34" charset="0"/>
                <a:cs typeface="+mn-cs"/>
              </a:rPr>
              <a:t> no </a:t>
            </a:r>
            <a:r>
              <a:rPr lang="en-US" sz="1600" dirty="0" err="1" smtClean="0">
                <a:latin typeface="Calibri" panose="020F0502020204030204" pitchFamily="34" charset="0"/>
                <a:cs typeface="+mn-cs"/>
              </a:rPr>
              <a:t>es</a:t>
            </a:r>
            <a:r>
              <a:rPr lang="en-US" sz="1600" dirty="0">
                <a:latin typeface="Calibri" panose="020F0502020204030204" pitchFamily="34" charset="0"/>
                <a:cs typeface="+mn-cs"/>
              </a:rPr>
              <a:t> </a:t>
            </a:r>
            <a:r>
              <a:rPr lang="en-US" sz="1600" dirty="0" err="1" smtClean="0">
                <a:latin typeface="Calibri" panose="020F0502020204030204" pitchFamily="34" charset="0"/>
                <a:cs typeface="+mn-cs"/>
              </a:rPr>
              <a:t>necesario</a:t>
            </a:r>
            <a:r>
              <a:rPr lang="en-US" sz="1600" dirty="0" smtClean="0">
                <a:latin typeface="Calibri" panose="020F0502020204030204" pitchFamily="34" charset="0"/>
                <a:cs typeface="+mn-cs"/>
              </a:rPr>
              <a:t>. El </a:t>
            </a:r>
            <a:r>
              <a:rPr lang="en-US" sz="1600" dirty="0" err="1" smtClean="0">
                <a:latin typeface="Calibri" panose="020F0502020204030204" pitchFamily="34" charset="0"/>
                <a:cs typeface="+mn-cs"/>
              </a:rPr>
              <a:t>tiempo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que</a:t>
            </a:r>
            <a:r>
              <a:rPr lang="en-US" sz="1600" dirty="0" smtClean="0">
                <a:latin typeface="Calibri" panose="020F0502020204030204" pitchFamily="34" charset="0"/>
                <a:cs typeface="+mn-cs"/>
              </a:rPr>
              <a:t> le </a:t>
            </a:r>
            <a:r>
              <a:rPr lang="en-US" sz="1600" dirty="0" err="1" smtClean="0">
                <a:latin typeface="Calibri" panose="020F0502020204030204" pitchFamily="34" charset="0"/>
                <a:cs typeface="+mn-cs"/>
              </a:rPr>
              <a:t>toma</a:t>
            </a:r>
            <a:r>
              <a:rPr lang="en-US" sz="1600" dirty="0" smtClean="0">
                <a:latin typeface="Calibri" panose="020F0502020204030204" pitchFamily="34" charset="0"/>
                <a:cs typeface="+mn-cs"/>
              </a:rPr>
              <a:t> al </a:t>
            </a:r>
            <a:r>
              <a:rPr lang="en-US" sz="1600" dirty="0" err="1" smtClean="0">
                <a:latin typeface="Calibri" panose="020F0502020204030204" pitchFamily="34" charset="0"/>
                <a:cs typeface="+mn-cs"/>
              </a:rPr>
              <a:t>móvil</a:t>
            </a:r>
            <a:r>
              <a:rPr lang="en-US" sz="1600" dirty="0" smtClean="0">
                <a:latin typeface="Calibri" panose="020F0502020204030204" pitchFamily="34" charset="0"/>
                <a:cs typeface="+mn-cs"/>
              </a:rPr>
              <a:t> para </a:t>
            </a:r>
            <a:r>
              <a:rPr lang="en-US" sz="1600" dirty="0" err="1" smtClean="0">
                <a:latin typeface="Calibri" panose="020F0502020204030204" pitchFamily="34" charset="0"/>
                <a:cs typeface="+mn-cs"/>
              </a:rPr>
              <a:t>encontrar</a:t>
            </a:r>
            <a:r>
              <a:rPr lang="en-US" sz="1600" dirty="0" smtClean="0">
                <a:latin typeface="Calibri" panose="020F0502020204030204" pitchFamily="34" charset="0"/>
                <a:cs typeface="+mn-cs"/>
              </a:rPr>
              <a:t> un </a:t>
            </a:r>
            <a:r>
              <a:rPr lang="en-US" sz="1600" dirty="0" err="1" smtClean="0">
                <a:latin typeface="Calibri" panose="020F0502020204030204" pitchFamily="34" charset="0"/>
                <a:cs typeface="+mn-cs"/>
              </a:rPr>
              <a:t>candidato</a:t>
            </a:r>
            <a:r>
              <a:rPr lang="en-US" sz="1600" dirty="0" smtClean="0">
                <a:latin typeface="Calibri" panose="020F0502020204030204" pitchFamily="34" charset="0"/>
                <a:cs typeface="+mn-cs"/>
              </a:rPr>
              <a:t> GSM se </a:t>
            </a:r>
            <a:r>
              <a:rPr lang="en-US" sz="1600" dirty="0" err="1" smtClean="0">
                <a:latin typeface="Calibri" panose="020F0502020204030204" pitchFamily="34" charset="0"/>
                <a:cs typeface="+mn-cs"/>
              </a:rPr>
              <a:t>incrementa</a:t>
            </a:r>
            <a:r>
              <a:rPr lang="en-US" sz="1600" dirty="0" smtClean="0">
                <a:latin typeface="Calibri" panose="020F0502020204030204" pitchFamily="34" charset="0"/>
                <a:cs typeface="+mn-cs"/>
              </a:rPr>
              <a:t> a </a:t>
            </a:r>
            <a:r>
              <a:rPr lang="en-US" sz="1600" dirty="0" err="1" smtClean="0">
                <a:latin typeface="Calibri" panose="020F0502020204030204" pitchFamily="34" charset="0"/>
                <a:cs typeface="+mn-cs"/>
              </a:rPr>
              <a:t>medida</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que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listas</a:t>
            </a:r>
            <a:r>
              <a:rPr lang="en-US" sz="1600" dirty="0" smtClean="0">
                <a:latin typeface="Calibri" panose="020F0502020204030204" pitchFamily="34" charset="0"/>
                <a:cs typeface="+mn-cs"/>
              </a:rPr>
              <a:t> son </a:t>
            </a:r>
            <a:r>
              <a:rPr lang="en-US" sz="1600" dirty="0" err="1" smtClean="0">
                <a:latin typeface="Calibri" panose="020F0502020204030204" pitchFamily="34" charset="0"/>
                <a:cs typeface="+mn-cs"/>
              </a:rPr>
              <a:t>más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largas</a:t>
            </a:r>
            <a:r>
              <a:rPr lang="en-US" sz="1600" dirty="0" smtClean="0">
                <a:latin typeface="Calibri" panose="020F0502020204030204" pitchFamily="34" charset="0"/>
                <a:cs typeface="+mn-cs"/>
              </a:rPr>
              <a:t>, y </a:t>
            </a:r>
            <a:r>
              <a:rPr lang="en-US" sz="1600" dirty="0" err="1" smtClean="0">
                <a:latin typeface="Calibri" panose="020F0502020204030204" pitchFamily="34" charset="0"/>
                <a:cs typeface="+mn-cs"/>
              </a:rPr>
              <a:t>mantener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listas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cortas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generalmente</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lleva</a:t>
            </a:r>
            <a:r>
              <a:rPr lang="en-US" sz="1600" dirty="0" smtClean="0">
                <a:latin typeface="Calibri" panose="020F0502020204030204" pitchFamily="34" charset="0"/>
                <a:cs typeface="+mn-cs"/>
              </a:rPr>
              <a:t> a </a:t>
            </a:r>
            <a:r>
              <a:rPr lang="en-US" sz="1600" dirty="0" err="1" smtClean="0">
                <a:latin typeface="Calibri" panose="020F0502020204030204" pitchFamily="34" charset="0"/>
                <a:cs typeface="+mn-cs"/>
              </a:rPr>
              <a:t>estar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menos</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tiempo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en</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modo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comprimido</a:t>
            </a:r>
            <a:r>
              <a:rPr lang="en-US" sz="1600" dirty="0" smtClean="0">
                <a:latin typeface="Calibri" panose="020F0502020204030204" pitchFamily="34" charset="0"/>
                <a:cs typeface="+mn-cs"/>
              </a:rPr>
              <a:t> y </a:t>
            </a:r>
            <a:r>
              <a:rPr lang="en-US" sz="1600" dirty="0" err="1" smtClean="0">
                <a:latin typeface="Calibri" panose="020F0502020204030204" pitchFamily="34" charset="0"/>
                <a:cs typeface="+mn-cs"/>
              </a:rPr>
              <a:t>por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tanto</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mejor</a:t>
            </a:r>
            <a:r>
              <a:rPr lang="en-US" sz="1600" dirty="0" smtClean="0">
                <a:latin typeface="Calibri" panose="020F0502020204030204" pitchFamily="34" charset="0"/>
                <a:cs typeface="+mn-cs"/>
              </a:rPr>
              <a:t> </a:t>
            </a:r>
            <a:r>
              <a:rPr lang="en-US" sz="1600" dirty="0" err="1" smtClean="0">
                <a:latin typeface="Calibri" panose="020F0502020204030204" pitchFamily="34" charset="0"/>
                <a:cs typeface="+mn-cs"/>
              </a:rPr>
              <a:t>tasa</a:t>
            </a:r>
            <a:r>
              <a:rPr lang="en-US" sz="1600" dirty="0" smtClean="0">
                <a:latin typeface="Calibri" panose="020F0502020204030204" pitchFamily="34" charset="0"/>
                <a:cs typeface="+mn-cs"/>
              </a:rPr>
              <a:t> de </a:t>
            </a:r>
            <a:r>
              <a:rPr lang="en-US" sz="1600" dirty="0" err="1" smtClean="0">
                <a:latin typeface="Calibri" panose="020F0502020204030204" pitchFamily="34" charset="0"/>
                <a:cs typeface="+mn-cs"/>
              </a:rPr>
              <a:t>mantenibilidad</a:t>
            </a:r>
            <a:r>
              <a:rPr lang="en-US" sz="1600" dirty="0" smtClean="0">
                <a:latin typeface="Calibri" panose="020F0502020204030204" pitchFamily="34" charset="0"/>
                <a:cs typeface="+mn-cs"/>
              </a:rPr>
              <a:t>.. </a:t>
            </a:r>
            <a:endParaRPr lang="es-ES" b="1" dirty="0">
              <a:latin typeface="Calibri" panose="020F0502020204030204" pitchFamily="34" charset="0"/>
            </a:endParaRPr>
          </a:p>
          <a:p>
            <a:pPr marL="400050" lvl="2" indent="0" algn="just">
              <a:lnSpc>
                <a:spcPct val="105000"/>
              </a:lnSpc>
              <a:buSzPct val="70000"/>
              <a:buNone/>
              <a:defRPr/>
            </a:pPr>
            <a:endParaRPr lang="en-US" altLang="zh-CN" sz="1600" dirty="0">
              <a:latin typeface="Calibri" panose="020F0502020204030204" pitchFamily="34" charset="0"/>
              <a:cs typeface="+mn-cs"/>
            </a:endParaRPr>
          </a:p>
          <a:p>
            <a:pPr marL="585788" lvl="2" indent="-185738" algn="just">
              <a:lnSpc>
                <a:spcPct val="105000"/>
              </a:lnSpc>
              <a:buSzPct val="70000"/>
              <a:defRPr/>
            </a:pPr>
            <a:endParaRPr lang="en-US" altLang="zh-CN" sz="1600" dirty="0">
              <a:latin typeface="Calibri" panose="020F0502020204030204" pitchFamily="34" charset="0"/>
              <a:cs typeface="+mn-cs"/>
            </a:endParaRP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2051" name="Picture 3"/>
          <p:cNvPicPr>
            <a:picLocks noChangeAspect="1" noChangeArrowheads="1"/>
          </p:cNvPicPr>
          <p:nvPr/>
        </p:nvPicPr>
        <p:blipFill>
          <a:blip r:embed="rId3"/>
          <a:srcRect/>
          <a:stretch>
            <a:fillRect/>
          </a:stretch>
        </p:blipFill>
        <p:spPr bwMode="auto">
          <a:xfrm>
            <a:off x="0" y="1602300"/>
            <a:ext cx="9144000" cy="3120433"/>
          </a:xfrm>
          <a:prstGeom prst="rect">
            <a:avLst/>
          </a:prstGeom>
          <a:noFill/>
          <a:ln w="9525">
            <a:noFill/>
            <a:miter lim="800000"/>
            <a:headEnd/>
            <a:tailEnd/>
          </a:ln>
        </p:spPr>
      </p:pic>
      <p:pic>
        <p:nvPicPr>
          <p:cNvPr id="2052" name="Picture 4"/>
          <p:cNvPicPr>
            <a:picLocks noChangeAspect="1" noChangeArrowheads="1"/>
          </p:cNvPicPr>
          <p:nvPr/>
        </p:nvPicPr>
        <p:blipFill>
          <a:blip r:embed="rId4"/>
          <a:srcRect/>
          <a:stretch>
            <a:fillRect/>
          </a:stretch>
        </p:blipFill>
        <p:spPr bwMode="auto">
          <a:xfrm>
            <a:off x="-1" y="4014805"/>
            <a:ext cx="9144001" cy="2592328"/>
          </a:xfrm>
          <a:prstGeom prst="rect">
            <a:avLst/>
          </a:prstGeom>
          <a:noFill/>
          <a:ln w="9525">
            <a:noFill/>
            <a:miter lim="800000"/>
            <a:headEnd/>
            <a:tailEnd/>
          </a:ln>
        </p:spPr>
      </p:pic>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3075" name="Picture 3"/>
          <p:cNvPicPr>
            <a:picLocks noChangeAspect="1" noChangeArrowheads="1"/>
          </p:cNvPicPr>
          <p:nvPr/>
        </p:nvPicPr>
        <p:blipFill>
          <a:blip r:embed="rId3"/>
          <a:srcRect/>
          <a:stretch>
            <a:fillRect/>
          </a:stretch>
        </p:blipFill>
        <p:spPr bwMode="auto">
          <a:xfrm>
            <a:off x="3997841" y="1864573"/>
            <a:ext cx="4343400" cy="3724275"/>
          </a:xfrm>
          <a:prstGeom prst="rect">
            <a:avLst/>
          </a:prstGeom>
          <a:noFill/>
          <a:ln w="9525">
            <a:noFill/>
            <a:miter lim="800000"/>
            <a:headEnd/>
            <a:tailEnd/>
          </a:ln>
        </p:spPr>
      </p:pic>
      <p:sp>
        <p:nvSpPr>
          <p:cNvPr id="8" name="Rectangle 6"/>
          <p:cNvSpPr>
            <a:spLocks noGrp="1" noChangeArrowheads="1"/>
          </p:cNvSpPr>
          <p:nvPr>
            <p:ph type="body" idx="4294967295"/>
          </p:nvPr>
        </p:nvSpPr>
        <p:spPr>
          <a:xfrm>
            <a:off x="691116" y="2286270"/>
            <a:ext cx="2934587" cy="2123658"/>
          </a:xfrm>
          <a:prstGeom prst="rect">
            <a:avLst/>
          </a:prstGeom>
        </p:spPr>
        <p:txBody>
          <a:bodyPr/>
          <a:lstStyle/>
          <a:p>
            <a:pPr algn="just">
              <a:buNone/>
            </a:pPr>
            <a:r>
              <a:rPr lang="en-US" altLang="zh-CN" b="1" u="sng" dirty="0" smtClean="0">
                <a:latin typeface="Calibri" pitchFamily="34" charset="0"/>
                <a:cs typeface="Calibri" pitchFamily="34" charset="0"/>
              </a:rPr>
              <a:t>EVENTOS 1A:</a:t>
            </a:r>
          </a:p>
          <a:p>
            <a:pPr algn="just"/>
            <a:endParaRPr lang="en-US" altLang="zh-CN" b="1" dirty="0" smtClean="0">
              <a:latin typeface="Calibri" pitchFamily="34" charset="0"/>
              <a:cs typeface="Calibri" pitchFamily="34" charset="0"/>
            </a:endParaRPr>
          </a:p>
          <a:p>
            <a:pPr algn="just"/>
            <a:r>
              <a:rPr lang="en-US" altLang="zh-CN" b="1" dirty="0" smtClean="0">
                <a:latin typeface="Calibri" pitchFamily="34" charset="0"/>
                <a:cs typeface="Calibri" pitchFamily="34" charset="0"/>
              </a:rPr>
              <a:t>Threshold</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3 dB</a:t>
            </a:r>
          </a:p>
          <a:p>
            <a:pPr algn="just"/>
            <a:r>
              <a:rPr lang="en-US" altLang="zh-CN" b="1" dirty="0" smtClean="0">
                <a:latin typeface="Calibri" pitchFamily="34" charset="0"/>
                <a:cs typeface="Calibri" pitchFamily="34" charset="0"/>
              </a:rPr>
              <a:t>Hysteresis</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0 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320 ms</a:t>
            </a:r>
            <a:endParaRPr lang="en-US" altLang="zh-CN" sz="1600" dirty="0">
              <a:latin typeface="Calibri" pitchFamily="34" charset="0"/>
              <a:cs typeface="Calibri" pitchFamily="34" charset="0"/>
            </a:endParaRPr>
          </a:p>
        </p:txBody>
      </p:sp>
      <p:sp>
        <p:nvSpPr>
          <p:cNvPr id="10" name="TextBox 9"/>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Una celda (PCPICH) entra en el rango de reporte</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srcRect/>
          <a:stretch>
            <a:fillRect/>
          </a:stretch>
        </p:blipFill>
        <p:spPr bwMode="auto">
          <a:xfrm>
            <a:off x="4018997" y="1808864"/>
            <a:ext cx="4295775" cy="3771900"/>
          </a:xfrm>
          <a:prstGeom prst="rect">
            <a:avLst/>
          </a:prstGeom>
          <a:noFill/>
          <a:ln w="9525">
            <a:noFill/>
            <a:miter lim="800000"/>
            <a:headEnd/>
            <a:tailEnd/>
          </a:ln>
        </p:spPr>
      </p:pic>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2123658"/>
          </a:xfrm>
          <a:prstGeom prst="rect">
            <a:avLst/>
          </a:prstGeom>
        </p:spPr>
        <p:txBody>
          <a:bodyPr/>
          <a:lstStyle/>
          <a:p>
            <a:pPr algn="just">
              <a:buNone/>
            </a:pPr>
            <a:r>
              <a:rPr lang="en-US" altLang="zh-CN" b="1" u="sng" dirty="0" smtClean="0">
                <a:latin typeface="Calibri" pitchFamily="34" charset="0"/>
                <a:cs typeface="Calibri" pitchFamily="34" charset="0"/>
              </a:rPr>
              <a:t>EVENTOS 1B:</a:t>
            </a:r>
          </a:p>
          <a:p>
            <a:pPr algn="just"/>
            <a:endParaRPr lang="en-US" altLang="zh-CN" b="1" dirty="0" smtClean="0">
              <a:latin typeface="Calibri" pitchFamily="34" charset="0"/>
              <a:cs typeface="Calibri" pitchFamily="34" charset="0"/>
            </a:endParaRPr>
          </a:p>
          <a:p>
            <a:pPr algn="just"/>
            <a:r>
              <a:rPr lang="en-US" altLang="zh-CN" b="1" dirty="0" smtClean="0">
                <a:latin typeface="Calibri" pitchFamily="34" charset="0"/>
                <a:cs typeface="Calibri" pitchFamily="34" charset="0"/>
              </a:rPr>
              <a:t>Threshold</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6 dB</a:t>
            </a:r>
          </a:p>
          <a:p>
            <a:pPr algn="just"/>
            <a:r>
              <a:rPr lang="en-US" altLang="zh-CN" b="1" dirty="0" smtClean="0">
                <a:latin typeface="Calibri" pitchFamily="34" charset="0"/>
                <a:cs typeface="Calibri" pitchFamily="34" charset="0"/>
              </a:rPr>
              <a:t>Hysteresis</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0 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640 ms</a:t>
            </a:r>
            <a:endParaRPr lang="en-US" altLang="zh-CN" sz="1600" dirty="0">
              <a:latin typeface="Calibri" pitchFamily="34" charset="0"/>
              <a:cs typeface="Calibri" pitchFamily="34" charset="0"/>
            </a:endParaRPr>
          </a:p>
        </p:txBody>
      </p:sp>
      <p:sp>
        <p:nvSpPr>
          <p:cNvPr id="9" name="TextBox 8"/>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Una celda (PCPICH) abandona el rango de reporte</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3828497" y="1410918"/>
            <a:ext cx="4676775" cy="4333875"/>
          </a:xfrm>
          <a:prstGeom prst="rect">
            <a:avLst/>
          </a:prstGeom>
          <a:noFill/>
          <a:ln w="9525">
            <a:noFill/>
            <a:miter lim="800000"/>
            <a:headEnd/>
            <a:tailEnd/>
          </a:ln>
        </p:spPr>
      </p:pic>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1600438"/>
          </a:xfrm>
          <a:prstGeom prst="rect">
            <a:avLst/>
          </a:prstGeom>
        </p:spPr>
        <p:txBody>
          <a:bodyPr/>
          <a:lstStyle/>
          <a:p>
            <a:pPr algn="just">
              <a:buNone/>
            </a:pPr>
            <a:r>
              <a:rPr lang="en-US" altLang="zh-CN" b="1" u="sng" dirty="0" smtClean="0">
                <a:latin typeface="Calibri" pitchFamily="34" charset="0"/>
                <a:cs typeface="Calibri" pitchFamily="34" charset="0"/>
              </a:rPr>
              <a:t>EVENTOS 1C:</a:t>
            </a:r>
          </a:p>
          <a:p>
            <a:pPr algn="just"/>
            <a:endParaRPr lang="en-US" altLang="zh-CN" b="1" dirty="0" smtClean="0">
              <a:latin typeface="Calibri" pitchFamily="34" charset="0"/>
              <a:cs typeface="Calibri" pitchFamily="34" charset="0"/>
            </a:endParaRPr>
          </a:p>
          <a:p>
            <a:pPr algn="just"/>
            <a:r>
              <a:rPr lang="en-US" altLang="zh-CN" b="1" dirty="0" smtClean="0">
                <a:latin typeface="Calibri" pitchFamily="34" charset="0"/>
                <a:cs typeface="Calibri" pitchFamily="34" charset="0"/>
              </a:rPr>
              <a:t>Hysteresis</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4 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640 ms</a:t>
            </a:r>
            <a:endParaRPr lang="en-US" altLang="zh-CN" sz="1600" dirty="0">
              <a:latin typeface="Calibri" pitchFamily="34" charset="0"/>
              <a:cs typeface="Calibri" pitchFamily="34" charset="0"/>
            </a:endParaRPr>
          </a:p>
        </p:txBody>
      </p:sp>
      <p:sp>
        <p:nvSpPr>
          <p:cNvPr id="9" name="TextBox 8"/>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Una celda no activa presenta mejores condiciones que la celda activa</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1600438"/>
          </a:xfrm>
          <a:prstGeom prst="rect">
            <a:avLst/>
          </a:prstGeom>
        </p:spPr>
        <p:txBody>
          <a:bodyPr/>
          <a:lstStyle/>
          <a:p>
            <a:pPr algn="just">
              <a:buNone/>
            </a:pPr>
            <a:r>
              <a:rPr lang="en-US" altLang="zh-CN" b="1" u="sng" dirty="0" smtClean="0">
                <a:latin typeface="Calibri" pitchFamily="34" charset="0"/>
                <a:cs typeface="Calibri" pitchFamily="34" charset="0"/>
              </a:rPr>
              <a:t>EVENTOS 1D:</a:t>
            </a:r>
          </a:p>
          <a:p>
            <a:pPr algn="just"/>
            <a:endParaRPr lang="en-US" altLang="zh-CN" b="1" dirty="0" smtClean="0">
              <a:latin typeface="Calibri" pitchFamily="34" charset="0"/>
              <a:cs typeface="Calibri" pitchFamily="34" charset="0"/>
            </a:endParaRPr>
          </a:p>
          <a:p>
            <a:pPr algn="just"/>
            <a:r>
              <a:rPr lang="en-US" altLang="zh-CN" b="1" dirty="0" smtClean="0">
                <a:latin typeface="Calibri" pitchFamily="34" charset="0"/>
                <a:cs typeface="Calibri" pitchFamily="34" charset="0"/>
              </a:rPr>
              <a:t>Hysteresis</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4 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640 ms</a:t>
            </a:r>
            <a:endParaRPr lang="en-US" altLang="zh-CN" sz="1600" dirty="0">
              <a:latin typeface="Calibri" pitchFamily="34" charset="0"/>
              <a:cs typeface="Calibri" pitchFamily="34" charset="0"/>
            </a:endParaRPr>
          </a:p>
        </p:txBody>
      </p:sp>
      <p:pic>
        <p:nvPicPr>
          <p:cNvPr id="6146" name="Picture 2"/>
          <p:cNvPicPr>
            <a:picLocks noChangeAspect="1" noChangeArrowheads="1"/>
          </p:cNvPicPr>
          <p:nvPr/>
        </p:nvPicPr>
        <p:blipFill>
          <a:blip r:embed="rId3"/>
          <a:srcRect/>
          <a:stretch>
            <a:fillRect/>
          </a:stretch>
        </p:blipFill>
        <p:spPr bwMode="auto">
          <a:xfrm>
            <a:off x="3820079" y="1533193"/>
            <a:ext cx="4714875" cy="3876675"/>
          </a:xfrm>
          <a:prstGeom prst="rect">
            <a:avLst/>
          </a:prstGeom>
          <a:noFill/>
          <a:ln w="9525">
            <a:noFill/>
            <a:miter lim="800000"/>
            <a:headEnd/>
            <a:tailEnd/>
          </a:ln>
        </p:spPr>
      </p:pic>
      <p:sp>
        <p:nvSpPr>
          <p:cNvPr id="9" name="TextBox 8"/>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Cambio de la mejor celda</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2646878"/>
          </a:xfrm>
          <a:prstGeom prst="rect">
            <a:avLst/>
          </a:prstGeom>
        </p:spPr>
        <p:txBody>
          <a:bodyPr/>
          <a:lstStyle/>
          <a:p>
            <a:pPr algn="just">
              <a:buNone/>
            </a:pPr>
            <a:r>
              <a:rPr lang="en-US" altLang="zh-CN" b="1" u="sng" dirty="0" smtClean="0">
                <a:latin typeface="Calibri" pitchFamily="34" charset="0"/>
                <a:cs typeface="Calibri" pitchFamily="34" charset="0"/>
              </a:rPr>
              <a:t>EVENTOS 2D:</a:t>
            </a:r>
          </a:p>
          <a:p>
            <a:pPr algn="just"/>
            <a:endParaRPr lang="en-US" altLang="zh-CN" b="1" dirty="0" smtClean="0">
              <a:latin typeface="Calibri" pitchFamily="34" charset="0"/>
              <a:cs typeface="Calibri" pitchFamily="34" charset="0"/>
            </a:endParaRPr>
          </a:p>
          <a:p>
            <a:pPr algn="just"/>
            <a:r>
              <a:rPr lang="es-ES" altLang="zh-CN" b="1" dirty="0">
                <a:latin typeface="Calibri" pitchFamily="34" charset="0"/>
                <a:cs typeface="Calibri" pitchFamily="34" charset="0"/>
              </a:rPr>
              <a:t>Int</a:t>
            </a:r>
            <a:r>
              <a:rPr lang="es-ES" altLang="zh-CN" b="1" dirty="0" smtClean="0">
                <a:latin typeface="Calibri" pitchFamily="34" charset="0"/>
                <a:cs typeface="Calibri" pitchFamily="34" charset="0"/>
              </a:rPr>
              <a:t>erFreqThd2DEcN0</a:t>
            </a:r>
            <a:endParaRPr lang="es-ES" altLang="zh-CN" b="1" dirty="0">
              <a:latin typeface="Calibri" pitchFamily="34" charset="0"/>
              <a:cs typeface="Calibri" pitchFamily="34" charset="0"/>
            </a:endParaRP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-14 dB</a:t>
            </a:r>
          </a:p>
          <a:p>
            <a:pPr algn="just"/>
            <a:r>
              <a:rPr lang="es-ES" altLang="zh-CN" b="1" dirty="0" smtClean="0">
                <a:latin typeface="Calibri" pitchFamily="34" charset="0"/>
                <a:cs typeface="Calibri" pitchFamily="34" charset="0"/>
              </a:rPr>
              <a:t>InterFreqCSThd2DRSCP</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-95 </a:t>
            </a:r>
            <a:r>
              <a:rPr lang="en-US" altLang="zh-CN" sz="1600" dirty="0" err="1" smtClean="0">
                <a:latin typeface="Calibri" pitchFamily="34" charset="0"/>
                <a:cs typeface="Calibri" pitchFamily="34" charset="0"/>
              </a:rPr>
              <a:t>dBm</a:t>
            </a:r>
            <a:endParaRPr lang="en-US" altLang="zh-CN" sz="1600" dirty="0" smtClean="0">
              <a:latin typeface="Calibri" pitchFamily="34" charset="0"/>
              <a:cs typeface="Calibri" pitchFamily="34" charset="0"/>
            </a:endParaRPr>
          </a:p>
          <a:p>
            <a:pPr algn="just"/>
            <a:r>
              <a:rPr lang="en-US" altLang="zh-CN" b="1" dirty="0">
                <a:latin typeface="Calibri" pitchFamily="34" charset="0"/>
                <a:cs typeface="Calibri" pitchFamily="34" charset="0"/>
              </a:rPr>
              <a:t>Hysteresis</a:t>
            </a:r>
          </a:p>
          <a:p>
            <a:pPr lvl="2" algn="just"/>
            <a:r>
              <a:rPr lang="en-US" altLang="zh-CN" sz="1600" dirty="0" err="1">
                <a:latin typeface="Calibri" pitchFamily="34" charset="0"/>
                <a:cs typeface="Calibri" pitchFamily="34" charset="0"/>
              </a:rPr>
              <a:t>Por</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2 </a:t>
            </a:r>
            <a:r>
              <a:rPr lang="en-US" altLang="zh-CN" sz="1600" dirty="0">
                <a:latin typeface="Calibri" pitchFamily="34" charset="0"/>
                <a:cs typeface="Calibri" pitchFamily="34" charset="0"/>
              </a:rPr>
              <a:t>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320 ms</a:t>
            </a:r>
            <a:endParaRPr lang="en-US" altLang="zh-CN" sz="1600" dirty="0">
              <a:latin typeface="Calibri" pitchFamily="34" charset="0"/>
              <a:cs typeface="Calibri" pitchFamily="34" charset="0"/>
            </a:endParaRPr>
          </a:p>
        </p:txBody>
      </p:sp>
      <p:pic>
        <p:nvPicPr>
          <p:cNvPr id="7170" name="Picture 2"/>
          <p:cNvPicPr>
            <a:picLocks noChangeAspect="1" noChangeArrowheads="1"/>
          </p:cNvPicPr>
          <p:nvPr/>
        </p:nvPicPr>
        <p:blipFill>
          <a:blip r:embed="rId3"/>
          <a:srcRect/>
          <a:stretch>
            <a:fillRect/>
          </a:stretch>
        </p:blipFill>
        <p:spPr bwMode="auto">
          <a:xfrm>
            <a:off x="3333750" y="1640184"/>
            <a:ext cx="5810250" cy="3705225"/>
          </a:xfrm>
          <a:prstGeom prst="rect">
            <a:avLst/>
          </a:prstGeom>
          <a:noFill/>
          <a:ln w="9525">
            <a:noFill/>
            <a:miter lim="800000"/>
            <a:headEnd/>
            <a:tailEnd/>
          </a:ln>
        </p:spPr>
      </p:pic>
      <p:sp>
        <p:nvSpPr>
          <p:cNvPr id="9" name="TextBox 8"/>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La calidad estimada (RSCP/ECNO) de la frecuencia actual está por debajo del umbral</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2646878"/>
          </a:xfrm>
          <a:prstGeom prst="rect">
            <a:avLst/>
          </a:prstGeom>
        </p:spPr>
        <p:txBody>
          <a:bodyPr/>
          <a:lstStyle/>
          <a:p>
            <a:pPr algn="just">
              <a:buNone/>
            </a:pPr>
            <a:r>
              <a:rPr lang="en-US" altLang="zh-CN" b="1" u="sng" dirty="0" smtClean="0">
                <a:latin typeface="Calibri" pitchFamily="34" charset="0"/>
                <a:cs typeface="Calibri" pitchFamily="34" charset="0"/>
              </a:rPr>
              <a:t>EVENTOS 2F:</a:t>
            </a:r>
          </a:p>
          <a:p>
            <a:pPr algn="just"/>
            <a:endParaRPr lang="en-US" altLang="zh-CN" b="1" dirty="0" smtClean="0">
              <a:latin typeface="Calibri" pitchFamily="34" charset="0"/>
              <a:cs typeface="Calibri" pitchFamily="34" charset="0"/>
            </a:endParaRPr>
          </a:p>
          <a:p>
            <a:pPr algn="just"/>
            <a:r>
              <a:rPr lang="es-ES" altLang="zh-CN" b="1" dirty="0" smtClean="0">
                <a:latin typeface="Calibri" pitchFamily="34" charset="0"/>
                <a:cs typeface="Calibri" pitchFamily="34" charset="0"/>
              </a:rPr>
              <a:t>InterFreqThd2FEcN0</a:t>
            </a:r>
            <a:endParaRPr lang="es-ES" altLang="zh-CN" b="1" dirty="0">
              <a:latin typeface="Calibri" pitchFamily="34" charset="0"/>
              <a:cs typeface="Calibri" pitchFamily="34" charset="0"/>
            </a:endParaRP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-12 dB</a:t>
            </a:r>
          </a:p>
          <a:p>
            <a:pPr algn="just"/>
            <a:r>
              <a:rPr lang="es-ES" altLang="zh-CN" b="1" dirty="0" smtClean="0">
                <a:latin typeface="Calibri" pitchFamily="34" charset="0"/>
                <a:cs typeface="Calibri" pitchFamily="34" charset="0"/>
              </a:rPr>
              <a:t>InterFreqThd2FRSCP</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-92 </a:t>
            </a:r>
            <a:r>
              <a:rPr lang="en-US" altLang="zh-CN" sz="1600" dirty="0" err="1" smtClean="0">
                <a:latin typeface="Calibri" pitchFamily="34" charset="0"/>
                <a:cs typeface="Calibri" pitchFamily="34" charset="0"/>
              </a:rPr>
              <a:t>dBm</a:t>
            </a:r>
            <a:endParaRPr lang="en-US" altLang="zh-CN" sz="1600" dirty="0" smtClean="0">
              <a:latin typeface="Calibri" pitchFamily="34" charset="0"/>
              <a:cs typeface="Calibri" pitchFamily="34" charset="0"/>
            </a:endParaRPr>
          </a:p>
          <a:p>
            <a:pPr algn="just"/>
            <a:r>
              <a:rPr lang="en-US" altLang="zh-CN" b="1" dirty="0">
                <a:latin typeface="Calibri" pitchFamily="34" charset="0"/>
                <a:cs typeface="Calibri" pitchFamily="34" charset="0"/>
              </a:rPr>
              <a:t>Hysteresis</a:t>
            </a:r>
          </a:p>
          <a:p>
            <a:pPr lvl="2" algn="just"/>
            <a:r>
              <a:rPr lang="en-US" altLang="zh-CN" sz="1600" dirty="0" err="1">
                <a:latin typeface="Calibri" pitchFamily="34" charset="0"/>
                <a:cs typeface="Calibri" pitchFamily="34" charset="0"/>
              </a:rPr>
              <a:t>Por</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2 </a:t>
            </a:r>
            <a:r>
              <a:rPr lang="en-US" altLang="zh-CN" sz="1600" dirty="0">
                <a:latin typeface="Calibri" pitchFamily="34" charset="0"/>
                <a:cs typeface="Calibri" pitchFamily="34" charset="0"/>
              </a:rPr>
              <a:t>dB</a:t>
            </a:r>
          </a:p>
          <a:p>
            <a:pPr algn="just"/>
            <a:r>
              <a:rPr lang="en-US" altLang="zh-CN" b="1" dirty="0" smtClean="0">
                <a:latin typeface="Calibri" pitchFamily="34" charset="0"/>
                <a:cs typeface="Calibri" pitchFamily="34" charset="0"/>
              </a:rPr>
              <a:t>Trigger Time</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1280 ms</a:t>
            </a:r>
            <a:endParaRPr lang="en-US" altLang="zh-CN" sz="1600" dirty="0">
              <a:latin typeface="Calibri" pitchFamily="34" charset="0"/>
              <a:cs typeface="Calibri" pitchFamily="34" charset="0"/>
            </a:endParaRPr>
          </a:p>
        </p:txBody>
      </p:sp>
      <p:pic>
        <p:nvPicPr>
          <p:cNvPr id="7170" name="Picture 2"/>
          <p:cNvPicPr>
            <a:picLocks noChangeAspect="1" noChangeArrowheads="1"/>
          </p:cNvPicPr>
          <p:nvPr/>
        </p:nvPicPr>
        <p:blipFill>
          <a:blip r:embed="rId3"/>
          <a:srcRect/>
          <a:stretch>
            <a:fillRect/>
          </a:stretch>
        </p:blipFill>
        <p:spPr bwMode="auto">
          <a:xfrm>
            <a:off x="3333750" y="1640184"/>
            <a:ext cx="5810250" cy="3705225"/>
          </a:xfrm>
          <a:prstGeom prst="rect">
            <a:avLst/>
          </a:prstGeom>
          <a:noFill/>
          <a:ln w="9525">
            <a:noFill/>
            <a:miter lim="800000"/>
            <a:headEnd/>
            <a:tailEnd/>
          </a:ln>
        </p:spPr>
      </p:pic>
      <p:sp>
        <p:nvSpPr>
          <p:cNvPr id="6" name="TextBox 5"/>
          <p:cNvSpPr txBox="1"/>
          <p:nvPr/>
        </p:nvSpPr>
        <p:spPr>
          <a:xfrm>
            <a:off x="0" y="6120000"/>
            <a:ext cx="9144000" cy="24622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La calidad estimada (RSCP/ECNO) de la frecuencia actual está por encima del umbral</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8" name="Rectangle 6"/>
          <p:cNvSpPr>
            <a:spLocks noGrp="1" noChangeArrowheads="1"/>
          </p:cNvSpPr>
          <p:nvPr>
            <p:ph type="body" idx="4294967295"/>
          </p:nvPr>
        </p:nvSpPr>
        <p:spPr>
          <a:xfrm>
            <a:off x="691116" y="2286270"/>
            <a:ext cx="2934587" cy="3970318"/>
          </a:xfrm>
          <a:prstGeom prst="rect">
            <a:avLst/>
          </a:prstGeom>
        </p:spPr>
        <p:txBody>
          <a:bodyPr/>
          <a:lstStyle/>
          <a:p>
            <a:pPr algn="just">
              <a:buNone/>
            </a:pPr>
            <a:r>
              <a:rPr lang="en-US" altLang="zh-CN" b="1" u="sng" dirty="0" smtClean="0">
                <a:latin typeface="Calibri" pitchFamily="34" charset="0"/>
                <a:cs typeface="Calibri" pitchFamily="34" charset="0"/>
              </a:rPr>
              <a:t>EVENTOS 3A:</a:t>
            </a:r>
          </a:p>
          <a:p>
            <a:pPr algn="just"/>
            <a:endParaRPr lang="en-US" altLang="zh-CN" b="1" dirty="0" smtClean="0">
              <a:latin typeface="Calibri" pitchFamily="34" charset="0"/>
              <a:cs typeface="Calibri" pitchFamily="34" charset="0"/>
            </a:endParaRPr>
          </a:p>
          <a:p>
            <a:pPr algn="just"/>
            <a:r>
              <a:rPr lang="es-ES" altLang="zh-CN" b="1" dirty="0" smtClean="0">
                <a:latin typeface="Calibri" pitchFamily="34" charset="0"/>
                <a:cs typeface="Calibri" pitchFamily="34" charset="0"/>
              </a:rPr>
              <a:t>IRHOUSEDFREQTHDECNO</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defecto</a:t>
            </a:r>
            <a:r>
              <a:rPr lang="en-US" altLang="zh-CN" sz="1600" dirty="0" smtClean="0">
                <a:latin typeface="Calibri" pitchFamily="34" charset="0"/>
                <a:cs typeface="Calibri" pitchFamily="34" charset="0"/>
              </a:rPr>
              <a:t> -12 dB</a:t>
            </a:r>
          </a:p>
          <a:p>
            <a:pPr algn="just"/>
            <a:r>
              <a:rPr lang="es-ES" altLang="zh-CN" b="1" dirty="0" smtClean="0">
                <a:latin typeface="Calibri" pitchFamily="34" charset="0"/>
                <a:cs typeface="Calibri" pitchFamily="34" charset="0"/>
              </a:rPr>
              <a:t>IRHOUSEDFREQTHDRSCP</a:t>
            </a:r>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-97 </a:t>
            </a:r>
            <a:r>
              <a:rPr lang="en-US" altLang="zh-CN" sz="1600" dirty="0" err="1" smtClean="0">
                <a:latin typeface="Calibri" pitchFamily="34" charset="0"/>
                <a:cs typeface="Calibri" pitchFamily="34" charset="0"/>
              </a:rPr>
              <a:t>dBm</a:t>
            </a:r>
            <a:endParaRPr lang="en-US" altLang="zh-CN" sz="1600" dirty="0" smtClean="0">
              <a:latin typeface="Calibri" pitchFamily="34" charset="0"/>
              <a:cs typeface="Calibri" pitchFamily="34" charset="0"/>
            </a:endParaRPr>
          </a:p>
          <a:p>
            <a:pPr algn="just"/>
            <a:r>
              <a:rPr lang="es-ES" altLang="zh-CN" b="1" dirty="0" smtClean="0">
                <a:latin typeface="Calibri" pitchFamily="34" charset="0"/>
                <a:cs typeface="Calibri" pitchFamily="34" charset="0"/>
              </a:rPr>
              <a:t>INTERRATCOVHOTHD</a:t>
            </a:r>
            <a:r>
              <a:rPr lang="es-ES" dirty="0"/>
              <a:t> </a:t>
            </a:r>
            <a:endParaRPr lang="es-ES" dirty="0" smtClean="0"/>
          </a:p>
          <a:p>
            <a:pPr lvl="2" algn="just"/>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-95 </a:t>
            </a:r>
            <a:r>
              <a:rPr lang="en-US" altLang="zh-CN" sz="1600" dirty="0" err="1" smtClean="0">
                <a:latin typeface="Calibri" pitchFamily="34" charset="0"/>
                <a:cs typeface="Calibri" pitchFamily="34" charset="0"/>
              </a:rPr>
              <a:t>dBm</a:t>
            </a:r>
            <a:endParaRPr lang="en-US" altLang="zh-CN" sz="1600" dirty="0">
              <a:latin typeface="Calibri" pitchFamily="34" charset="0"/>
              <a:cs typeface="Calibri" pitchFamily="34" charset="0"/>
            </a:endParaRPr>
          </a:p>
          <a:p>
            <a:pPr algn="just"/>
            <a:r>
              <a:rPr lang="en-US" altLang="zh-CN" b="1" dirty="0" smtClean="0">
                <a:latin typeface="Calibri" pitchFamily="34" charset="0"/>
                <a:cs typeface="Calibri" pitchFamily="34" charset="0"/>
              </a:rPr>
              <a:t>Hysteresis</a:t>
            </a:r>
            <a:endParaRPr lang="en-US" altLang="zh-CN" b="1" dirty="0">
              <a:latin typeface="Calibri" pitchFamily="34" charset="0"/>
              <a:cs typeface="Calibri" pitchFamily="34" charset="0"/>
            </a:endParaRPr>
          </a:p>
          <a:p>
            <a:pPr lvl="2" algn="just"/>
            <a:r>
              <a:rPr lang="en-US" altLang="zh-CN" sz="1600" dirty="0" err="1">
                <a:latin typeface="Calibri" pitchFamily="34" charset="0"/>
                <a:cs typeface="Calibri" pitchFamily="34" charset="0"/>
              </a:rPr>
              <a:t>Por</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2 dB</a:t>
            </a:r>
          </a:p>
          <a:p>
            <a:pPr algn="just"/>
            <a:r>
              <a:rPr lang="en-US" altLang="zh-CN" b="1" dirty="0">
                <a:latin typeface="Calibri" pitchFamily="34" charset="0"/>
                <a:cs typeface="Calibri" pitchFamily="34" charset="0"/>
              </a:rPr>
              <a:t>Trigger Time</a:t>
            </a:r>
          </a:p>
          <a:p>
            <a:pPr lvl="2" algn="just"/>
            <a:r>
              <a:rPr lang="en-US" altLang="zh-CN" sz="1600" dirty="0" err="1">
                <a:latin typeface="Calibri" pitchFamily="34" charset="0"/>
                <a:cs typeface="Calibri" pitchFamily="34" charset="0"/>
              </a:rPr>
              <a:t>Por</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0 ms</a:t>
            </a:r>
          </a:p>
          <a:p>
            <a:pPr marL="290513" lvl="2" indent="-290513" algn="just">
              <a:buSzPct val="120000"/>
              <a:buFont typeface="Wingdings" pitchFamily="2" charset="2"/>
              <a:buChar char="§"/>
            </a:pPr>
            <a:r>
              <a:rPr lang="es-ES" altLang="zh-CN" b="1" dirty="0" smtClean="0">
                <a:latin typeface="Calibri" pitchFamily="34" charset="0"/>
                <a:cs typeface="Calibri" pitchFamily="34" charset="0"/>
              </a:rPr>
              <a:t>CELLINDIVIDALOFFSET</a:t>
            </a:r>
            <a:endParaRPr lang="en-US" altLang="zh-CN" b="1" dirty="0" smtClean="0">
              <a:latin typeface="Calibri" pitchFamily="34" charset="0"/>
              <a:cs typeface="Calibri" pitchFamily="34" charset="0"/>
            </a:endParaRPr>
          </a:p>
          <a:p>
            <a:pPr lvl="2" algn="just"/>
            <a:r>
              <a:rPr lang="en-US" altLang="zh-CN" sz="1600" dirty="0" err="1">
                <a:latin typeface="Calibri" pitchFamily="34" charset="0"/>
                <a:cs typeface="Calibri" pitchFamily="34" charset="0"/>
              </a:rPr>
              <a:t>Por</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defecto</a:t>
            </a:r>
            <a:r>
              <a:rPr lang="en-US" altLang="zh-CN" sz="1600" dirty="0">
                <a:latin typeface="Calibri" pitchFamily="34" charset="0"/>
                <a:cs typeface="Calibri" pitchFamily="34" charset="0"/>
              </a:rPr>
              <a:t> 0 ms</a:t>
            </a:r>
          </a:p>
          <a:p>
            <a:pPr lvl="2" algn="just">
              <a:buNone/>
            </a:pPr>
            <a:endParaRPr lang="en-US" altLang="zh-CN" sz="1600" dirty="0">
              <a:latin typeface="Calibri" pitchFamily="34" charset="0"/>
              <a:cs typeface="Calibri" pitchFamily="34" charset="0"/>
            </a:endParaRPr>
          </a:p>
        </p:txBody>
      </p:sp>
      <p:pic>
        <p:nvPicPr>
          <p:cNvPr id="8194" name="Picture 2"/>
          <p:cNvPicPr>
            <a:picLocks noChangeAspect="1" noChangeArrowheads="1"/>
          </p:cNvPicPr>
          <p:nvPr/>
        </p:nvPicPr>
        <p:blipFill>
          <a:blip r:embed="rId3"/>
          <a:srcRect/>
          <a:stretch>
            <a:fillRect/>
          </a:stretch>
        </p:blipFill>
        <p:spPr bwMode="auto">
          <a:xfrm>
            <a:off x="3529802" y="1935135"/>
            <a:ext cx="5614198" cy="3459901"/>
          </a:xfrm>
          <a:prstGeom prst="rect">
            <a:avLst/>
          </a:prstGeom>
          <a:noFill/>
          <a:ln w="9525">
            <a:noFill/>
            <a:miter lim="800000"/>
            <a:headEnd/>
            <a:tailEnd/>
          </a:ln>
        </p:spPr>
      </p:pic>
      <p:sp>
        <p:nvSpPr>
          <p:cNvPr id="10" name="TextBox 9"/>
          <p:cNvSpPr txBox="1"/>
          <p:nvPr/>
        </p:nvSpPr>
        <p:spPr>
          <a:xfrm>
            <a:off x="0" y="6120000"/>
            <a:ext cx="9144000" cy="492443"/>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Clr>
                <a:schemeClr val="tx2"/>
              </a:buClr>
            </a:pPr>
            <a:r>
              <a:rPr lang="es-ES" sz="1600" dirty="0" smtClean="0">
                <a:latin typeface="Calibri" pitchFamily="34" charset="0"/>
                <a:cs typeface="Calibri" pitchFamily="34" charset="0"/>
              </a:rPr>
              <a:t>La calidad estimada (RSCP/ECNO) de la frecuencia UTRAN actual está por debajo del umbral y la calidad estimada de otro sistema está por encima del umbral</a:t>
            </a:r>
          </a:p>
        </p:txBody>
      </p:sp>
    </p:spTree>
    <p:extLst>
      <p:ext uri="{BB962C8B-B14F-4D97-AF65-F5344CB8AC3E}">
        <p14:creationId xmlns="" xmlns:p14="http://schemas.microsoft.com/office/powerpoint/2010/main" val="143470621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6" name="Rectangle 5"/>
          <p:cNvSpPr>
            <a:spLocks noGrp="1" noChangeArrowheads="1"/>
          </p:cNvSpPr>
          <p:nvPr>
            <p:ph type="body" idx="4294967295"/>
          </p:nvPr>
        </p:nvSpPr>
        <p:spPr>
          <a:xfrm>
            <a:off x="618406" y="1848424"/>
            <a:ext cx="8164087" cy="2769989"/>
          </a:xfrm>
        </p:spPr>
        <p:txBody>
          <a:bodyPr/>
          <a:lstStyle/>
          <a:p>
            <a:pPr marL="185738" indent="-185738">
              <a:defRPr/>
            </a:pPr>
            <a:r>
              <a:rPr lang="es-VE" b="1" dirty="0">
                <a:latin typeface="Calibri" panose="020F0502020204030204" pitchFamily="34" charset="0"/>
              </a:rPr>
              <a:t>Problemas debido a mala </a:t>
            </a:r>
            <a:r>
              <a:rPr lang="es-VE" b="1" dirty="0" smtClean="0">
                <a:latin typeface="Calibri" panose="020F0502020204030204" pitchFamily="34" charset="0"/>
              </a:rPr>
              <a:t>planificación </a:t>
            </a:r>
            <a:r>
              <a:rPr lang="es-VE" b="1" dirty="0">
                <a:latin typeface="Calibri" panose="020F0502020204030204" pitchFamily="34" charset="0"/>
              </a:rPr>
              <a:t>de </a:t>
            </a:r>
            <a:r>
              <a:rPr lang="es-VE" b="1" dirty="0" smtClean="0">
                <a:latin typeface="Calibri" panose="020F0502020204030204" pitchFamily="34" charset="0"/>
              </a:rPr>
              <a:t>SC</a:t>
            </a:r>
          </a:p>
          <a:p>
            <a:pPr marL="185738" indent="-185738">
              <a:defRPr/>
            </a:pPr>
            <a:endParaRPr lang="en-US" sz="1600" kern="1200" dirty="0" smtClean="0">
              <a:latin typeface="Calibri" panose="020F0502020204030204" pitchFamily="34" charset="0"/>
              <a:cs typeface="+mn-cs"/>
              <a:sym typeface="Wingdings" pitchFamily="2" charset="2"/>
            </a:endParaRPr>
          </a:p>
          <a:p>
            <a:pPr marL="585788" lvl="2" indent="-185738" algn="just">
              <a:buSzPct val="70000"/>
              <a:defRPr/>
            </a:pPr>
            <a:r>
              <a:rPr lang="es-VE" sz="1600" dirty="0" err="1">
                <a:latin typeface="Calibri" panose="020F0502020204030204" pitchFamily="34" charset="0"/>
                <a:cs typeface="+mn-cs"/>
              </a:rPr>
              <a:t>Overlapping</a:t>
            </a:r>
            <a:r>
              <a:rPr lang="es-VE" sz="1600" dirty="0">
                <a:latin typeface="Calibri" panose="020F0502020204030204" pitchFamily="34" charset="0"/>
                <a:cs typeface="+mn-cs"/>
              </a:rPr>
              <a:t> SC: Dos celdas distintas con el mismo SC cubriendo la misma zona. Genera BLER alto a pesar de tener </a:t>
            </a:r>
            <a:r>
              <a:rPr lang="es-VE" sz="1600" dirty="0" err="1">
                <a:latin typeface="Calibri" panose="020F0502020204030204" pitchFamily="34" charset="0"/>
                <a:cs typeface="+mn-cs"/>
              </a:rPr>
              <a:t>Ec</a:t>
            </a:r>
            <a:r>
              <a:rPr lang="es-VE" sz="1600" dirty="0">
                <a:latin typeface="Calibri" panose="020F0502020204030204" pitchFamily="34" charset="0"/>
                <a:cs typeface="+mn-cs"/>
              </a:rPr>
              <a:t>/</a:t>
            </a:r>
            <a:r>
              <a:rPr lang="es-VE" sz="1600" dirty="0" err="1">
                <a:latin typeface="Calibri" panose="020F0502020204030204" pitchFamily="34" charset="0"/>
                <a:cs typeface="+mn-cs"/>
              </a:rPr>
              <a:t>Io</a:t>
            </a:r>
            <a:r>
              <a:rPr lang="es-VE" sz="1600" dirty="0">
                <a:latin typeface="Calibri" panose="020F0502020204030204" pitchFamily="34" charset="0"/>
                <a:cs typeface="+mn-cs"/>
              </a:rPr>
              <a:t> </a:t>
            </a:r>
            <a:r>
              <a:rPr lang="es-VE" sz="1600" dirty="0" smtClean="0">
                <a:latin typeface="Calibri" panose="020F0502020204030204" pitchFamily="34" charset="0"/>
                <a:cs typeface="+mn-cs"/>
              </a:rPr>
              <a:t>bueno</a:t>
            </a:r>
          </a:p>
          <a:p>
            <a:pPr marL="585788" lvl="2" indent="-185738" algn="just">
              <a:buSzPct val="70000"/>
              <a:defRPr/>
            </a:pPr>
            <a:endParaRPr lang="es-VE" sz="1600" dirty="0">
              <a:latin typeface="Calibri" panose="020F0502020204030204" pitchFamily="34" charset="0"/>
              <a:cs typeface="+mn-cs"/>
            </a:endParaRPr>
          </a:p>
          <a:p>
            <a:pPr marL="585788" lvl="2" indent="-185738" algn="just">
              <a:buSzPct val="70000"/>
              <a:defRPr/>
            </a:pPr>
            <a:r>
              <a:rPr lang="es-VE" sz="1600" dirty="0">
                <a:latin typeface="Calibri" panose="020F0502020204030204" pitchFamily="34" charset="0"/>
                <a:cs typeface="+mn-cs"/>
              </a:rPr>
              <a:t>Dos celdas que no tienen solapamiento y con el mismo SC son vecinas de una tercera. Incremento de DC debido a HO hacia la celda equivocada</a:t>
            </a:r>
            <a:r>
              <a:rPr lang="es-VE" sz="1600" dirty="0" smtClean="0">
                <a:latin typeface="Calibri" panose="020F0502020204030204" pitchFamily="34" charset="0"/>
                <a:cs typeface="+mn-cs"/>
              </a:rPr>
              <a:t>.</a:t>
            </a:r>
          </a:p>
          <a:p>
            <a:pPr marL="585788" lvl="2" indent="-185738" algn="just">
              <a:buSzPct val="70000"/>
              <a:defRPr/>
            </a:pPr>
            <a:endParaRPr lang="es-VE" sz="1600" dirty="0" smtClean="0">
              <a:latin typeface="Calibri" panose="020F0502020204030204" pitchFamily="34" charset="0"/>
              <a:cs typeface="+mn-cs"/>
            </a:endParaRPr>
          </a:p>
          <a:p>
            <a:pPr marL="585788" lvl="2" indent="-185738" algn="just">
              <a:buSzPct val="70000"/>
              <a:defRPr/>
            </a:pPr>
            <a:r>
              <a:rPr lang="es-VE" sz="1600" dirty="0">
                <a:latin typeface="Calibri" panose="020F0502020204030204" pitchFamily="34" charset="0"/>
                <a:cs typeface="+mn-cs"/>
              </a:rPr>
              <a:t>Un móvil interactúa con dos celdas (C y D) , cada una tiene una vecina (A y B) que tiene el mismo SC. Genera fallas de HO y DC debido a Listas combinadas erróneas.</a:t>
            </a:r>
          </a:p>
          <a:p>
            <a:pPr>
              <a:defRPr/>
            </a:pPr>
            <a:endParaRPr lang="en-US" sz="1800" dirty="0">
              <a:latin typeface="Rotis Sans Serif for Nokia" pitchFamily="34" charset="0"/>
            </a:endParaRPr>
          </a:p>
        </p:txBody>
      </p:sp>
    </p:spTree>
    <p:extLst>
      <p:ext uri="{BB962C8B-B14F-4D97-AF65-F5344CB8AC3E}">
        <p14:creationId xmlns="" xmlns:p14="http://schemas.microsoft.com/office/powerpoint/2010/main" val="20829749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pic>
        <p:nvPicPr>
          <p:cNvPr id="3080" name="Picture 8" descr="C:\Users\ARSENI~1\AppData\Local\Temp\SNAGHTMLd75b5c.PNG"/>
          <p:cNvPicPr>
            <a:picLocks noChangeAspect="1" noChangeArrowheads="1"/>
          </p:cNvPicPr>
          <p:nvPr/>
        </p:nvPicPr>
        <p:blipFill>
          <a:blip r:embed="rId3"/>
          <a:srcRect/>
          <a:stretch>
            <a:fillRect/>
          </a:stretch>
        </p:blipFill>
        <p:spPr bwMode="auto">
          <a:xfrm>
            <a:off x="4348716" y="-28132"/>
            <a:ext cx="4795282" cy="6886132"/>
          </a:xfrm>
          <a:prstGeom prst="rect">
            <a:avLst/>
          </a:prstGeom>
          <a:noFill/>
        </p:spPr>
      </p:pic>
      <p:pic>
        <p:nvPicPr>
          <p:cNvPr id="3076" name="Picture 4" descr="C:\Users\ARSENI~1\AppData\Local\Temp\SNAGHTMLd199e2.PNG"/>
          <p:cNvPicPr>
            <a:picLocks noChangeAspect="1" noChangeArrowheads="1"/>
          </p:cNvPicPr>
          <p:nvPr/>
        </p:nvPicPr>
        <p:blipFill>
          <a:blip r:embed="rId4"/>
          <a:srcRect/>
          <a:stretch>
            <a:fillRect/>
          </a:stretch>
        </p:blipFill>
        <p:spPr bwMode="auto">
          <a:xfrm>
            <a:off x="0" y="-66970"/>
            <a:ext cx="4433777" cy="6924970"/>
          </a:xfrm>
          <a:prstGeom prst="rect">
            <a:avLst/>
          </a:prstGeom>
          <a:noFill/>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10" name="Rectangle 6"/>
          <p:cNvSpPr>
            <a:spLocks noGrp="1" noChangeArrowheads="1"/>
          </p:cNvSpPr>
          <p:nvPr>
            <p:ph type="body" idx="4294967295"/>
          </p:nvPr>
        </p:nvSpPr>
        <p:spPr>
          <a:xfrm>
            <a:off x="469719" y="2094900"/>
            <a:ext cx="8132023" cy="3508449"/>
          </a:xfrm>
          <a:prstGeom prst="rect">
            <a:avLst/>
          </a:prstGeom>
        </p:spPr>
        <p:txBody>
          <a:bodyPr/>
          <a:lstStyle/>
          <a:p>
            <a:pPr algn="just"/>
            <a:r>
              <a:rPr lang="en-US" altLang="zh-CN" b="1" dirty="0" err="1" smtClean="0">
                <a:latin typeface="Calibri" pitchFamily="34" charset="0"/>
                <a:cs typeface="Calibri" pitchFamily="34" charset="0"/>
              </a:rPr>
              <a:t>Polución</a:t>
            </a:r>
            <a:r>
              <a:rPr lang="en-US" altLang="zh-CN" b="1" dirty="0" smtClean="0">
                <a:latin typeface="Calibri" pitchFamily="34" charset="0"/>
                <a:cs typeface="Calibri" pitchFamily="34" charset="0"/>
              </a:rPr>
              <a:t> de </a:t>
            </a:r>
            <a:r>
              <a:rPr lang="en-US" altLang="zh-CN" b="1" dirty="0" err="1" smtClean="0">
                <a:latin typeface="Calibri" pitchFamily="34" charset="0"/>
                <a:cs typeface="Calibri" pitchFamily="34" charset="0"/>
              </a:rPr>
              <a:t>Pilotos</a:t>
            </a:r>
            <a:r>
              <a:rPr lang="en-US" altLang="zh-CN" b="1" dirty="0" smtClean="0">
                <a:latin typeface="Calibri" pitchFamily="34" charset="0"/>
                <a:cs typeface="Calibri" pitchFamily="34" charset="0"/>
              </a:rPr>
              <a:t>:</a:t>
            </a:r>
          </a:p>
          <a:p>
            <a:pPr algn="just"/>
            <a:endParaRPr lang="en-US" altLang="zh-CN" b="1" dirty="0">
              <a:latin typeface="Calibri" pitchFamily="34" charset="0"/>
              <a:cs typeface="Calibri" pitchFamily="34" charset="0"/>
            </a:endParaRPr>
          </a:p>
          <a:p>
            <a:pPr lvl="2" algn="just"/>
            <a:r>
              <a:rPr lang="en-US" altLang="zh-CN" sz="1600" dirty="0" smtClean="0">
                <a:latin typeface="Calibri" pitchFamily="34" charset="0"/>
                <a:cs typeface="Calibri" pitchFamily="34" charset="0"/>
              </a:rPr>
              <a:t>Con un </a:t>
            </a:r>
            <a:r>
              <a:rPr lang="en-US" altLang="zh-CN" sz="1600" dirty="0" err="1" smtClean="0">
                <a:latin typeface="Calibri" pitchFamily="34" charset="0"/>
                <a:cs typeface="Calibri" pitchFamily="34" charset="0"/>
              </a:rPr>
              <a:t>cierto</a:t>
            </a:r>
            <a:r>
              <a:rPr lang="en-US" altLang="zh-CN" sz="1600" dirty="0" smtClean="0">
                <a:latin typeface="Calibri" pitchFamily="34" charset="0"/>
                <a:cs typeface="Calibri" pitchFamily="34" charset="0"/>
              </a:rPr>
              <a:t> </a:t>
            </a:r>
            <a:r>
              <a:rPr lang="en-US" altLang="zh-CN" sz="1600" i="1" dirty="0" err="1" smtClean="0">
                <a:latin typeface="Calibri" pitchFamily="34" charset="0"/>
                <a:cs typeface="Calibri" pitchFamily="34" charset="0"/>
              </a:rPr>
              <a:t>margen</a:t>
            </a:r>
            <a:r>
              <a:rPr lang="en-US" altLang="zh-CN" sz="1600" dirty="0" smtClean="0">
                <a:latin typeface="Calibri" pitchFamily="34" charset="0"/>
                <a:cs typeface="Calibri" pitchFamily="34" charset="0"/>
              </a:rPr>
              <a:t> (en </a:t>
            </a:r>
            <a:r>
              <a:rPr lang="en-US" altLang="zh-CN" sz="1600" dirty="0" err="1" smtClean="0">
                <a:latin typeface="Calibri" pitchFamily="34" charset="0"/>
                <a:cs typeface="Calibri" pitchFamily="34" charset="0"/>
              </a:rPr>
              <a:t>Huawei</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es</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ThRSCP_Relative</a:t>
            </a:r>
            <a:r>
              <a:rPr lang="en-US" altLang="zh-CN" sz="1600" dirty="0">
                <a:latin typeface="Calibri" pitchFamily="34" charset="0"/>
                <a:cs typeface="Calibri" pitchFamily="34" charset="0"/>
              </a:rPr>
              <a:t>) </a:t>
            </a:r>
            <a:r>
              <a:rPr lang="en-US" altLang="zh-CN" sz="1600" dirty="0" smtClean="0">
                <a:latin typeface="Calibri" pitchFamily="34" charset="0"/>
                <a:cs typeface="Calibri" pitchFamily="34" charset="0"/>
              </a:rPr>
              <a:t>con </a:t>
            </a:r>
            <a:r>
              <a:rPr lang="en-US" altLang="zh-CN" sz="1600" dirty="0" err="1" smtClean="0">
                <a:latin typeface="Calibri" pitchFamily="34" charset="0"/>
                <a:cs typeface="Calibri" pitchFamily="34" charset="0"/>
              </a:rPr>
              <a:t>respecto</a:t>
            </a:r>
            <a:r>
              <a:rPr lang="en-US" altLang="zh-CN" sz="1600" dirty="0" smtClean="0">
                <a:latin typeface="Calibri" pitchFamily="34" charset="0"/>
                <a:cs typeface="Calibri" pitchFamily="34" charset="0"/>
              </a:rPr>
              <a:t> a la </a:t>
            </a:r>
            <a:r>
              <a:rPr lang="en-US" altLang="zh-CN" sz="1600" dirty="0" err="1" smtClean="0">
                <a:latin typeface="Calibri" pitchFamily="34" charset="0"/>
                <a:cs typeface="Calibri" pitchFamily="34" charset="0"/>
              </a:rPr>
              <a:t>mejor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servidora</a:t>
            </a:r>
            <a:r>
              <a:rPr lang="en-US" altLang="zh-CN" sz="1600" dirty="0" smtClean="0">
                <a:latin typeface="Calibri" pitchFamily="34" charset="0"/>
                <a:cs typeface="Calibri" pitchFamily="34" charset="0"/>
              </a:rPr>
              <a:t>, y </a:t>
            </a:r>
            <a:r>
              <a:rPr lang="en-US" altLang="zh-CN" sz="1600" dirty="0" err="1" smtClean="0">
                <a:latin typeface="Calibri" pitchFamily="34" charset="0"/>
                <a:cs typeface="Calibri" pitchFamily="34" charset="0"/>
              </a:rPr>
              <a:t>todos</a:t>
            </a:r>
            <a:r>
              <a:rPr lang="en-US" altLang="zh-CN" sz="1600" dirty="0" smtClean="0">
                <a:latin typeface="Calibri" pitchFamily="34" charset="0"/>
                <a:cs typeface="Calibri" pitchFamily="34" charset="0"/>
              </a:rPr>
              <a:t> los </a:t>
            </a:r>
            <a:r>
              <a:rPr lang="en-US" altLang="zh-CN" sz="1600" dirty="0" err="1" smtClean="0">
                <a:latin typeface="Calibri" pitchFamily="34" charset="0"/>
                <a:cs typeface="Calibri" pitchFamily="34" charset="0"/>
              </a:rPr>
              <a:t>pilotos</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deben</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estar</a:t>
            </a:r>
            <a:r>
              <a:rPr lang="en-US" altLang="zh-CN" sz="1600" dirty="0" smtClean="0">
                <a:latin typeface="Calibri" pitchFamily="34" charset="0"/>
                <a:cs typeface="Calibri" pitchFamily="34" charset="0"/>
              </a:rPr>
              <a:t> &gt; </a:t>
            </a:r>
            <a:r>
              <a:rPr lang="en-US" altLang="zh-CN" sz="1600" dirty="0">
                <a:latin typeface="Calibri" pitchFamily="34" charset="0"/>
                <a:cs typeface="Calibri" pitchFamily="34" charset="0"/>
              </a:rPr>
              <a:t>-100dBm</a:t>
            </a:r>
          </a:p>
          <a:p>
            <a:pPr lvl="2" algn="just"/>
            <a:r>
              <a:rPr lang="en-US" altLang="zh-CN" sz="1600" dirty="0" smtClean="0">
                <a:latin typeface="Calibri" pitchFamily="34" charset="0"/>
                <a:cs typeface="Calibri" pitchFamily="34" charset="0"/>
              </a:rPr>
              <a:t>El </a:t>
            </a:r>
            <a:r>
              <a:rPr lang="en-US" altLang="zh-CN" sz="1600" dirty="0" err="1" smtClean="0">
                <a:latin typeface="Calibri" pitchFamily="34" charset="0"/>
                <a:cs typeface="Calibri" pitchFamily="34" charset="0"/>
              </a:rPr>
              <a:t>número</a:t>
            </a:r>
            <a:r>
              <a:rPr lang="en-US" altLang="zh-CN" sz="1600" dirty="0" smtClean="0">
                <a:latin typeface="Calibri" pitchFamily="34" charset="0"/>
                <a:cs typeface="Calibri" pitchFamily="34" charset="0"/>
              </a:rPr>
              <a:t> de </a:t>
            </a:r>
            <a:r>
              <a:rPr lang="en-US" altLang="zh-CN" sz="1600" dirty="0" err="1" smtClean="0">
                <a:latin typeface="Calibri" pitchFamily="34" charset="0"/>
                <a:cs typeface="Calibri" pitchFamily="34" charset="0"/>
              </a:rPr>
              <a:t>pilotos</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cuya</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intensidad</a:t>
            </a:r>
            <a:r>
              <a:rPr lang="en-US" altLang="zh-CN" sz="1600" dirty="0" smtClean="0">
                <a:latin typeface="Calibri" pitchFamily="34" charset="0"/>
                <a:cs typeface="Calibri" pitchFamily="34" charset="0"/>
              </a:rPr>
              <a:t> de </a:t>
            </a:r>
            <a:r>
              <a:rPr lang="en-US" altLang="zh-CN" sz="1600" dirty="0" err="1" smtClean="0">
                <a:latin typeface="Calibri" pitchFamily="34" charset="0"/>
                <a:cs typeface="Calibri" pitchFamily="34" charset="0"/>
              </a:rPr>
              <a:t>señal</a:t>
            </a:r>
            <a:r>
              <a:rPr lang="en-US" altLang="zh-CN" sz="1600" dirty="0" smtClean="0">
                <a:latin typeface="Calibri" pitchFamily="34" charset="0"/>
                <a:cs typeface="Calibri" pitchFamily="34" charset="0"/>
              </a:rPr>
              <a:t> &gt; la </a:t>
            </a:r>
            <a:r>
              <a:rPr lang="en-US" altLang="zh-CN" sz="1600" dirty="0" err="1" smtClean="0">
                <a:latin typeface="Calibri" pitchFamily="34" charset="0"/>
                <a:cs typeface="Calibri" pitchFamily="34" charset="0"/>
              </a:rPr>
              <a:t>servidora</a:t>
            </a:r>
            <a:r>
              <a:rPr lang="en-US" altLang="zh-CN" sz="1600" dirty="0" smtClean="0">
                <a:latin typeface="Calibri" pitchFamily="34" charset="0"/>
                <a:cs typeface="Calibri" pitchFamily="34" charset="0"/>
              </a:rPr>
              <a:t> – </a:t>
            </a:r>
            <a:r>
              <a:rPr lang="en-US" altLang="zh-CN" sz="1600" dirty="0" err="1">
                <a:latin typeface="Calibri" pitchFamily="34" charset="0"/>
                <a:cs typeface="Calibri" pitchFamily="34" charset="0"/>
              </a:rPr>
              <a:t>ThRSCP_Relative</a:t>
            </a:r>
            <a:r>
              <a:rPr lang="en-US" altLang="zh-CN" sz="1600" dirty="0">
                <a:latin typeface="Calibri" pitchFamily="34" charset="0"/>
                <a:cs typeface="Calibri" pitchFamily="34" charset="0"/>
              </a:rPr>
              <a:t>) &gt; </a:t>
            </a:r>
            <a:r>
              <a:rPr lang="en-US" altLang="zh-CN" sz="1600" dirty="0" err="1">
                <a:latin typeface="Calibri" pitchFamily="34" charset="0"/>
                <a:cs typeface="Calibri" pitchFamily="34" charset="0"/>
              </a:rPr>
              <a:t>ThN</a:t>
            </a:r>
            <a:r>
              <a:rPr lang="en-US" altLang="zh-CN" sz="1600" dirty="0">
                <a:latin typeface="Calibri" pitchFamily="34" charset="0"/>
                <a:cs typeface="Calibri" pitchFamily="34" charset="0"/>
              </a:rPr>
              <a:t> (</a:t>
            </a:r>
            <a:r>
              <a:rPr lang="en-US" altLang="zh-CN" sz="1600" dirty="0" err="1">
                <a:latin typeface="Calibri" pitchFamily="34" charset="0"/>
                <a:cs typeface="Calibri" pitchFamily="34" charset="0"/>
              </a:rPr>
              <a:t>ThN</a:t>
            </a:r>
            <a:r>
              <a:rPr lang="en-US" altLang="zh-CN" sz="1600" dirty="0">
                <a:latin typeface="Calibri" pitchFamily="34" charset="0"/>
                <a:cs typeface="Calibri" pitchFamily="34" charset="0"/>
              </a:rPr>
              <a:t> </a:t>
            </a:r>
            <a:r>
              <a:rPr lang="en-US" altLang="zh-CN" sz="1600" dirty="0" err="1" smtClean="0">
                <a:latin typeface="Calibri" pitchFamily="34" charset="0"/>
                <a:cs typeface="Calibri" pitchFamily="34" charset="0"/>
              </a:rPr>
              <a:t>representa</a:t>
            </a:r>
            <a:r>
              <a:rPr lang="en-US" altLang="zh-CN" sz="1600" dirty="0" smtClean="0">
                <a:latin typeface="Calibri" pitchFamily="34" charset="0"/>
                <a:cs typeface="Calibri" pitchFamily="34" charset="0"/>
              </a:rPr>
              <a:t> el </a:t>
            </a:r>
            <a:r>
              <a:rPr lang="en-US" altLang="zh-CN" sz="1600" dirty="0" err="1" smtClean="0">
                <a:latin typeface="Calibri" pitchFamily="34" charset="0"/>
                <a:cs typeface="Calibri" pitchFamily="34" charset="0"/>
              </a:rPr>
              <a:t>tamaño</a:t>
            </a:r>
            <a:r>
              <a:rPr lang="en-US" altLang="zh-CN" sz="1600" dirty="0" smtClean="0">
                <a:latin typeface="Calibri" pitchFamily="34" charset="0"/>
                <a:cs typeface="Calibri" pitchFamily="34" charset="0"/>
              </a:rPr>
              <a:t> del active set, </a:t>
            </a:r>
            <a:r>
              <a:rPr lang="en-US" altLang="zh-CN" sz="1600" dirty="0" err="1" smtClean="0">
                <a:latin typeface="Calibri" pitchFamily="34" charset="0"/>
                <a:cs typeface="Calibri" pitchFamily="34" charset="0"/>
              </a:rPr>
              <a:t>generalmente</a:t>
            </a:r>
            <a:r>
              <a:rPr lang="en-US" altLang="zh-CN" sz="1600" dirty="0" smtClean="0">
                <a:latin typeface="Calibri" pitchFamily="34" charset="0"/>
                <a:cs typeface="Calibri" pitchFamily="34" charset="0"/>
              </a:rPr>
              <a:t> </a:t>
            </a:r>
            <a:r>
              <a:rPr lang="en-US" altLang="zh-CN" sz="1600" dirty="0">
                <a:latin typeface="Calibri" pitchFamily="34" charset="0"/>
                <a:cs typeface="Calibri" pitchFamily="34" charset="0"/>
              </a:rPr>
              <a:t>3)</a:t>
            </a:r>
          </a:p>
          <a:p>
            <a:pPr lvl="2" algn="just"/>
            <a:r>
              <a:rPr lang="en-US" altLang="zh-CN" sz="1600" dirty="0" err="1" smtClean="0">
                <a:latin typeface="Calibri" pitchFamily="34" charset="0"/>
                <a:cs typeface="Calibri" pitchFamily="34" charset="0"/>
              </a:rPr>
              <a:t>Celdas</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que</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frecuentemente</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aparacen</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polucionando</a:t>
            </a:r>
            <a:r>
              <a:rPr lang="en-US" altLang="zh-CN" sz="1600" dirty="0" smtClean="0">
                <a:latin typeface="Calibri" pitchFamily="34" charset="0"/>
                <a:cs typeface="Calibri" pitchFamily="34" charset="0"/>
              </a:rPr>
              <a:t> ( </a:t>
            </a:r>
            <a:r>
              <a:rPr lang="en-US" altLang="zh-CN" sz="1600" dirty="0" err="1" smtClean="0">
                <a:latin typeface="Calibri" pitchFamily="34" charset="0"/>
                <a:cs typeface="Calibri" pitchFamily="34" charset="0"/>
              </a:rPr>
              <a:t>por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ejemplo</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las</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que</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sobre</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pasan</a:t>
            </a:r>
            <a:r>
              <a:rPr lang="en-US" altLang="zh-CN" sz="1600" dirty="0" smtClean="0">
                <a:latin typeface="Calibri" pitchFamily="34" charset="0"/>
                <a:cs typeface="Calibri" pitchFamily="34" charset="0"/>
              </a:rPr>
              <a:t> el 8% del </a:t>
            </a:r>
            <a:r>
              <a:rPr lang="en-US" altLang="zh-CN" sz="1600" dirty="0" err="1" smtClean="0">
                <a:latin typeface="Calibri" pitchFamily="34" charset="0"/>
                <a:cs typeface="Calibri" pitchFamily="34" charset="0"/>
              </a:rPr>
              <a:t>tiempo</a:t>
            </a:r>
            <a:r>
              <a:rPr lang="en-US" altLang="zh-CN" sz="1600" dirty="0" smtClean="0">
                <a:latin typeface="Calibri" pitchFamily="34" charset="0"/>
                <a:cs typeface="Calibri" pitchFamily="34" charset="0"/>
              </a:rPr>
              <a:t> total) se </a:t>
            </a:r>
            <a:r>
              <a:rPr lang="en-US" altLang="zh-CN" sz="1600" dirty="0" err="1" smtClean="0">
                <a:latin typeface="Calibri" pitchFamily="34" charset="0"/>
                <a:cs typeface="Calibri" pitchFamily="34" charset="0"/>
              </a:rPr>
              <a:t>deberían</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analizar</a:t>
            </a:r>
            <a:r>
              <a:rPr lang="en-US" altLang="zh-CN" sz="1600" dirty="0" smtClean="0">
                <a:latin typeface="Calibri" pitchFamily="34" charset="0"/>
                <a:cs typeface="Calibri" pitchFamily="34" charset="0"/>
              </a:rPr>
              <a:t>.</a:t>
            </a:r>
            <a:endParaRPr lang="en-US" altLang="zh-CN" sz="1600" dirty="0">
              <a:latin typeface="Calibri" pitchFamily="34" charset="0"/>
              <a:cs typeface="Calibri" pitchFamily="34" charset="0"/>
            </a:endParaRPr>
          </a:p>
          <a:p>
            <a:pPr lvl="2" algn="just"/>
            <a:r>
              <a:rPr lang="en-US" altLang="zh-CN" sz="1600" dirty="0" smtClean="0">
                <a:latin typeface="Calibri" pitchFamily="34" charset="0"/>
                <a:cs typeface="Calibri" pitchFamily="34" charset="0"/>
              </a:rPr>
              <a:t>El </a:t>
            </a:r>
            <a:r>
              <a:rPr lang="en-US" altLang="zh-CN" sz="1600" dirty="0" err="1" smtClean="0">
                <a:latin typeface="Calibri" pitchFamily="34" charset="0"/>
                <a:cs typeface="Calibri" pitchFamily="34" charset="0"/>
              </a:rPr>
              <a:t>resultado</a:t>
            </a:r>
            <a:r>
              <a:rPr lang="en-US" altLang="zh-CN" sz="1600" dirty="0" smtClean="0">
                <a:latin typeface="Calibri" pitchFamily="34" charset="0"/>
                <a:cs typeface="Calibri" pitchFamily="34" charset="0"/>
              </a:rPr>
              <a:t> de la </a:t>
            </a:r>
            <a:r>
              <a:rPr lang="en-US" altLang="zh-CN" sz="1600" dirty="0" err="1" smtClean="0">
                <a:latin typeface="Calibri" pitchFamily="34" charset="0"/>
                <a:cs typeface="Calibri" pitchFamily="34" charset="0"/>
              </a:rPr>
              <a:t>polución</a:t>
            </a:r>
            <a:r>
              <a:rPr lang="en-US" altLang="zh-CN" sz="1600" dirty="0" smtClean="0">
                <a:latin typeface="Calibri" pitchFamily="34" charset="0"/>
                <a:cs typeface="Calibri" pitchFamily="34" charset="0"/>
              </a:rPr>
              <a:t> de </a:t>
            </a:r>
            <a:r>
              <a:rPr lang="en-US" altLang="zh-CN" sz="1600" dirty="0" err="1" smtClean="0">
                <a:latin typeface="Calibri" pitchFamily="34" charset="0"/>
                <a:cs typeface="Calibri" pitchFamily="34" charset="0"/>
              </a:rPr>
              <a:t>pilotos</a:t>
            </a:r>
            <a:r>
              <a:rPr lang="en-US" altLang="zh-CN" sz="1600" dirty="0" smtClean="0">
                <a:latin typeface="Calibri" pitchFamily="34" charset="0"/>
                <a:cs typeface="Calibri" pitchFamily="34" charset="0"/>
              </a:rPr>
              <a:t> se </a:t>
            </a:r>
            <a:r>
              <a:rPr lang="en-US" altLang="zh-CN" sz="1600" dirty="0" err="1" smtClean="0">
                <a:latin typeface="Calibri" pitchFamily="34" charset="0"/>
                <a:cs typeface="Calibri" pitchFamily="34" charset="0"/>
              </a:rPr>
              <a:t>debería</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usar</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conjuntamente</a:t>
            </a:r>
            <a:r>
              <a:rPr lang="en-US" altLang="zh-CN" sz="1600" dirty="0" smtClean="0">
                <a:latin typeface="Calibri" pitchFamily="34" charset="0"/>
                <a:cs typeface="Calibri" pitchFamily="34" charset="0"/>
              </a:rPr>
              <a:t> con el </a:t>
            </a:r>
            <a:r>
              <a:rPr lang="en-US" altLang="zh-CN" sz="1600" dirty="0" err="1" smtClean="0">
                <a:latin typeface="Calibri" pitchFamily="34" charset="0"/>
                <a:cs typeface="Calibri" pitchFamily="34" charset="0"/>
              </a:rPr>
              <a:t>tamaño</a:t>
            </a:r>
            <a:r>
              <a:rPr lang="en-US" altLang="zh-CN" sz="1600" dirty="0" smtClean="0">
                <a:latin typeface="Calibri" pitchFamily="34" charset="0"/>
                <a:cs typeface="Calibri" pitchFamily="34" charset="0"/>
              </a:rPr>
              <a:t> </a:t>
            </a:r>
            <a:r>
              <a:rPr lang="en-US" altLang="zh-CN" sz="1600" dirty="0" err="1" smtClean="0">
                <a:latin typeface="Calibri" pitchFamily="34" charset="0"/>
                <a:cs typeface="Calibri" pitchFamily="34" charset="0"/>
              </a:rPr>
              <a:t>estimado</a:t>
            </a:r>
            <a:r>
              <a:rPr lang="en-US" altLang="zh-CN" sz="1600" dirty="0" smtClean="0">
                <a:latin typeface="Calibri" pitchFamily="34" charset="0"/>
                <a:cs typeface="Calibri" pitchFamily="34" charset="0"/>
              </a:rPr>
              <a:t> del AS. </a:t>
            </a:r>
            <a:endParaRPr lang="en-US" altLang="zh-CN" sz="1600" dirty="0">
              <a:latin typeface="Calibri" pitchFamily="34" charset="0"/>
              <a:cs typeface="Calibri" pitchFamily="34" charset="0"/>
            </a:endParaRPr>
          </a:p>
        </p:txBody>
      </p:sp>
    </p:spTree>
    <p:extLst>
      <p:ext uri="{BB962C8B-B14F-4D97-AF65-F5344CB8AC3E}">
        <p14:creationId xmlns="" xmlns:p14="http://schemas.microsoft.com/office/powerpoint/2010/main" val="20829749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pic>
        <p:nvPicPr>
          <p:cNvPr id="5" name="Picture 9"/>
          <p:cNvPicPr>
            <a:picLocks noChangeAspect="1" noChangeArrowheads="1"/>
          </p:cNvPicPr>
          <p:nvPr/>
        </p:nvPicPr>
        <p:blipFill>
          <a:blip r:embed="rId3"/>
          <a:srcRect/>
          <a:stretch>
            <a:fillRect/>
          </a:stretch>
        </p:blipFill>
        <p:spPr bwMode="auto">
          <a:xfrm>
            <a:off x="2368271" y="1796901"/>
            <a:ext cx="6775729" cy="4709559"/>
          </a:xfrm>
          <a:prstGeom prst="rect">
            <a:avLst/>
          </a:prstGeom>
          <a:noFill/>
          <a:ln w="9525">
            <a:noFill/>
            <a:miter lim="800000"/>
            <a:headEnd/>
            <a:tailEnd/>
          </a:ln>
          <a:effectLst/>
        </p:spPr>
      </p:pic>
      <p:sp>
        <p:nvSpPr>
          <p:cNvPr id="8" name="Rectangle 12"/>
          <p:cNvSpPr>
            <a:spLocks noChangeArrowheads="1"/>
          </p:cNvSpPr>
          <p:nvPr/>
        </p:nvSpPr>
        <p:spPr bwMode="auto">
          <a:xfrm>
            <a:off x="3488549" y="1467404"/>
            <a:ext cx="4179887" cy="366712"/>
          </a:xfrm>
          <a:prstGeom prst="rect">
            <a:avLst/>
          </a:prstGeom>
          <a:noFill/>
          <a:ln w="9525">
            <a:noFill/>
            <a:miter lim="800000"/>
            <a:headEnd/>
            <a:tailEnd/>
          </a:ln>
          <a:effectLst/>
        </p:spPr>
        <p:txBody>
          <a:bodyPr>
            <a:spAutoFit/>
          </a:bodyPr>
          <a:lstStyle/>
          <a:p>
            <a:r>
              <a:rPr lang="en-US" altLang="zh-CN" dirty="0" err="1"/>
              <a:t>ThRSCP_Relative</a:t>
            </a:r>
            <a:r>
              <a:rPr lang="en-US" altLang="zh-CN" dirty="0"/>
              <a:t> </a:t>
            </a:r>
            <a:r>
              <a:rPr lang="en-US" altLang="zh-CN" dirty="0" err="1" smtClean="0"/>
              <a:t>seteado</a:t>
            </a:r>
            <a:r>
              <a:rPr lang="en-US" altLang="zh-CN" dirty="0" smtClean="0"/>
              <a:t> en 8 dB</a:t>
            </a:r>
            <a:endParaRPr lang="en-US" altLang="zh-CN" dirty="0"/>
          </a:p>
        </p:txBody>
      </p:sp>
      <p:pic>
        <p:nvPicPr>
          <p:cNvPr id="142339" name="Picture 3"/>
          <p:cNvPicPr>
            <a:picLocks noChangeAspect="1" noChangeArrowheads="1"/>
          </p:cNvPicPr>
          <p:nvPr/>
        </p:nvPicPr>
        <p:blipFill>
          <a:blip r:embed="rId4"/>
          <a:srcRect/>
          <a:stretch>
            <a:fillRect/>
          </a:stretch>
        </p:blipFill>
        <p:spPr bwMode="auto">
          <a:xfrm>
            <a:off x="440255" y="1713726"/>
            <a:ext cx="1628775" cy="4238625"/>
          </a:xfrm>
          <a:prstGeom prst="rect">
            <a:avLst/>
          </a:prstGeom>
          <a:noFill/>
          <a:ln w="9525">
            <a:noFill/>
            <a:miter lim="800000"/>
            <a:headEnd/>
            <a:tailEnd/>
          </a:ln>
        </p:spPr>
      </p:pic>
      <p:sp>
        <p:nvSpPr>
          <p:cNvPr id="9" name="Rectangle 12"/>
          <p:cNvSpPr>
            <a:spLocks noChangeArrowheads="1"/>
          </p:cNvSpPr>
          <p:nvPr/>
        </p:nvSpPr>
        <p:spPr bwMode="auto">
          <a:xfrm>
            <a:off x="334224" y="6085479"/>
            <a:ext cx="2121897" cy="369332"/>
          </a:xfrm>
          <a:prstGeom prst="rect">
            <a:avLst/>
          </a:prstGeom>
          <a:noFill/>
          <a:ln w="9525">
            <a:noFill/>
            <a:miter lim="800000"/>
            <a:headEnd/>
            <a:tailEnd/>
          </a:ln>
          <a:effectLst/>
        </p:spPr>
        <p:txBody>
          <a:bodyPr wrap="square">
            <a:spAutoFit/>
          </a:bodyPr>
          <a:lstStyle/>
          <a:p>
            <a:r>
              <a:rPr lang="en-US" altLang="zh-CN" dirty="0" err="1" smtClean="0"/>
              <a:t>Revisar</a:t>
            </a:r>
            <a:r>
              <a:rPr lang="en-US" altLang="zh-CN" dirty="0" smtClean="0"/>
              <a:t>  &gt; 8 %</a:t>
            </a:r>
            <a:endParaRPr lang="en-US" altLang="zh-CN" dirty="0"/>
          </a:p>
        </p:txBody>
      </p:sp>
    </p:spTree>
    <p:extLst>
      <p:ext uri="{BB962C8B-B14F-4D97-AF65-F5344CB8AC3E}">
        <p14:creationId xmlns="" xmlns:p14="http://schemas.microsoft.com/office/powerpoint/2010/main" val="20829749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6" name="Rectangle 5"/>
          <p:cNvSpPr>
            <a:spLocks noGrp="1" noChangeArrowheads="1"/>
          </p:cNvSpPr>
          <p:nvPr>
            <p:ph type="body" idx="4294967295"/>
          </p:nvPr>
        </p:nvSpPr>
        <p:spPr>
          <a:xfrm>
            <a:off x="618406" y="1848424"/>
            <a:ext cx="8164087" cy="2769989"/>
          </a:xfrm>
        </p:spPr>
        <p:txBody>
          <a:bodyPr/>
          <a:lstStyle/>
          <a:p>
            <a:pPr marL="185738" indent="-185738">
              <a:defRPr/>
            </a:pPr>
            <a:r>
              <a:rPr lang="es-ES" b="1" dirty="0" smtClean="0">
                <a:latin typeface="Calibri" panose="020F0502020204030204" pitchFamily="34" charset="0"/>
              </a:rPr>
              <a:t>Las caídas por otras causas (no radio) pueden originarse por múltiples razones:</a:t>
            </a:r>
            <a:endParaRPr lang="en-US" sz="1600" kern="1200" dirty="0" smtClean="0">
              <a:latin typeface="Calibri" panose="020F0502020204030204" pitchFamily="34" charset="0"/>
              <a:cs typeface="+mn-cs"/>
              <a:sym typeface="Wingdings" pitchFamily="2" charset="2"/>
            </a:endParaRPr>
          </a:p>
          <a:p>
            <a:pPr marL="585788" lvl="2" indent="-185738" algn="just">
              <a:buSzPct val="70000"/>
              <a:defRPr/>
            </a:pPr>
            <a:r>
              <a:rPr lang="en-US" altLang="zh-CN" sz="1600" dirty="0" err="1" smtClean="0">
                <a:latin typeface="Calibri" panose="020F0502020204030204" pitchFamily="34" charset="0"/>
                <a:cs typeface="+mn-cs"/>
              </a:rPr>
              <a:t>Problemas</a:t>
            </a:r>
            <a:r>
              <a:rPr lang="en-US" altLang="zh-CN" sz="1600" dirty="0" smtClean="0">
                <a:latin typeface="Calibri" panose="020F0502020204030204" pitchFamily="34" charset="0"/>
                <a:cs typeface="+mn-cs"/>
              </a:rPr>
              <a:t> con el terminal,</a:t>
            </a:r>
          </a:p>
          <a:p>
            <a:pPr marL="585788" lvl="2" indent="-185738" algn="just">
              <a:buSzPct val="70000"/>
              <a:defRPr/>
            </a:pPr>
            <a:r>
              <a:rPr lang="en-US" altLang="zh-CN" sz="1600" dirty="0" err="1" smtClean="0">
                <a:latin typeface="Calibri" panose="020F0502020204030204" pitchFamily="34" charset="0"/>
                <a:cs typeface="+mn-cs"/>
              </a:rPr>
              <a:t>Problemas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la red,</a:t>
            </a:r>
          </a:p>
          <a:p>
            <a:pPr marL="585788" lvl="2" indent="-185738" algn="just">
              <a:buSzPct val="70000"/>
              <a:defRPr/>
            </a:pPr>
            <a:r>
              <a:rPr lang="en-US" altLang="zh-CN" sz="1600" dirty="0" err="1" smtClean="0">
                <a:latin typeface="Calibri" panose="020F0502020204030204" pitchFamily="34" charset="0"/>
                <a:cs typeface="+mn-cs"/>
              </a:rPr>
              <a:t>Fallos</a:t>
            </a:r>
            <a:r>
              <a:rPr lang="en-US" altLang="zh-CN" sz="1600" dirty="0" smtClean="0">
                <a:latin typeface="Calibri" panose="020F0502020204030204" pitchFamily="34" charset="0"/>
                <a:cs typeface="+mn-cs"/>
              </a:rPr>
              <a:t> a </a:t>
            </a:r>
            <a:r>
              <a:rPr lang="en-US" altLang="zh-CN" sz="1600" dirty="0" err="1" smtClean="0">
                <a:latin typeface="Calibri" panose="020F0502020204030204" pitchFamily="34" charset="0"/>
                <a:cs typeface="+mn-cs"/>
              </a:rPr>
              <a:t>nivel</a:t>
            </a:r>
            <a:r>
              <a:rPr lang="en-US" altLang="zh-CN" sz="1600" dirty="0" smtClean="0">
                <a:latin typeface="Calibri" panose="020F0502020204030204" pitchFamily="34" charset="0"/>
                <a:cs typeface="+mn-cs"/>
              </a:rPr>
              <a:t> de RNC,</a:t>
            </a:r>
          </a:p>
          <a:p>
            <a:pPr marL="585788" lvl="2" indent="-185738" algn="just">
              <a:buSzPct val="70000"/>
              <a:defRPr/>
            </a:pPr>
            <a:r>
              <a:rPr lang="en-US" altLang="zh-CN" sz="1600" dirty="0" err="1" smtClean="0">
                <a:latin typeface="Calibri" panose="020F0502020204030204" pitchFamily="34" charset="0"/>
                <a:cs typeface="+mn-cs"/>
              </a:rPr>
              <a:t>Fallos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en</a:t>
            </a:r>
            <a:r>
              <a:rPr lang="en-US" altLang="zh-CN" sz="1600" dirty="0" smtClean="0">
                <a:latin typeface="Calibri" panose="020F0502020204030204" pitchFamily="34" charset="0"/>
                <a:cs typeface="+mn-cs"/>
              </a:rPr>
              <a:t> la </a:t>
            </a:r>
            <a:r>
              <a:rPr lang="en-US" altLang="zh-CN" sz="1600" dirty="0" err="1" smtClean="0">
                <a:latin typeface="Calibri" panose="020F0502020204030204" pitchFamily="34" charset="0"/>
                <a:cs typeface="+mn-cs"/>
              </a:rPr>
              <a:t>transmisión</a:t>
            </a:r>
            <a:r>
              <a:rPr lang="en-US" altLang="zh-CN" sz="1600" dirty="0" smtClean="0">
                <a:latin typeface="Calibri" panose="020F0502020204030204" pitchFamily="34" charset="0"/>
                <a:cs typeface="+mn-cs"/>
              </a:rPr>
              <a:t>,</a:t>
            </a:r>
          </a:p>
          <a:p>
            <a:pPr marL="585788" lvl="2" indent="-185738" algn="just">
              <a:buSzPct val="70000"/>
              <a:defRPr/>
            </a:pPr>
            <a:r>
              <a:rPr lang="en-US" altLang="zh-CN" sz="1600" dirty="0" err="1" smtClean="0">
                <a:latin typeface="Calibri" panose="020F0502020204030204" pitchFamily="34" charset="0"/>
                <a:cs typeface="+mn-cs"/>
              </a:rPr>
              <a:t>Congestión</a:t>
            </a:r>
            <a:r>
              <a:rPr lang="en-US" altLang="zh-CN" sz="1600" dirty="0" smtClean="0">
                <a:latin typeface="Calibri" panose="020F0502020204030204" pitchFamily="34" charset="0"/>
                <a:cs typeface="+mn-cs"/>
              </a:rPr>
              <a:t> a </a:t>
            </a:r>
            <a:r>
              <a:rPr lang="en-US" altLang="zh-CN" sz="1600" dirty="0" err="1" smtClean="0">
                <a:latin typeface="Calibri" panose="020F0502020204030204" pitchFamily="34" charset="0"/>
                <a:cs typeface="+mn-cs"/>
              </a:rPr>
              <a:t>nivel</a:t>
            </a:r>
            <a:r>
              <a:rPr lang="en-US" altLang="zh-CN" sz="1600" dirty="0" smtClean="0">
                <a:latin typeface="Calibri" panose="020F0502020204030204" pitchFamily="34" charset="0"/>
                <a:cs typeface="+mn-cs"/>
              </a:rPr>
              <a:t> del </a:t>
            </a:r>
            <a:r>
              <a:rPr lang="en-US" altLang="zh-CN" sz="1600" dirty="0" err="1" smtClean="0">
                <a:latin typeface="Calibri" panose="020F0502020204030204" pitchFamily="34" charset="0"/>
                <a:cs typeface="+mn-cs"/>
              </a:rPr>
              <a:t>Iub</a:t>
            </a:r>
            <a:r>
              <a:rPr lang="en-US" altLang="zh-CN" sz="1600" dirty="0" smtClean="0">
                <a:latin typeface="Calibri" panose="020F0502020204030204" pitchFamily="34" charset="0"/>
                <a:cs typeface="+mn-cs"/>
              </a:rPr>
              <a:t> o </a:t>
            </a:r>
            <a:r>
              <a:rPr lang="en-US" altLang="zh-CN" sz="1600" dirty="0" err="1" smtClean="0">
                <a:latin typeface="Calibri" panose="020F0502020204030204" pitchFamily="34" charset="0"/>
                <a:cs typeface="+mn-cs"/>
              </a:rPr>
              <a:t>Iur</a:t>
            </a:r>
            <a:r>
              <a:rPr lang="en-US" altLang="zh-CN" sz="1600" dirty="0" smtClean="0">
                <a:latin typeface="Calibri" panose="020F0502020204030204" pitchFamily="34" charset="0"/>
                <a:cs typeface="+mn-cs"/>
              </a:rPr>
              <a:t>,</a:t>
            </a:r>
          </a:p>
          <a:p>
            <a:pPr marL="585788" lvl="2" indent="-185738" algn="just">
              <a:buSzPct val="70000"/>
              <a:defRPr/>
            </a:pPr>
            <a:r>
              <a:rPr lang="en-US" altLang="zh-CN" sz="1600" dirty="0" err="1" smtClean="0">
                <a:latin typeface="Calibri" panose="020F0502020204030204" pitchFamily="34" charset="0"/>
                <a:cs typeface="+mn-cs"/>
              </a:rPr>
              <a:t>Problemas</a:t>
            </a:r>
            <a:r>
              <a:rPr lang="en-US" altLang="zh-CN" sz="1600" dirty="0" smtClean="0">
                <a:latin typeface="Calibri" panose="020F0502020204030204" pitchFamily="34" charset="0"/>
                <a:cs typeface="+mn-cs"/>
              </a:rPr>
              <a:t> de HW,</a:t>
            </a:r>
          </a:p>
          <a:p>
            <a:pPr marL="585788" lvl="2" indent="-185738" algn="just">
              <a:buSzPct val="70000"/>
              <a:defRPr/>
            </a:pPr>
            <a:r>
              <a:rPr lang="en-US" altLang="zh-CN" sz="1600" dirty="0" err="1" smtClean="0">
                <a:latin typeface="Calibri" panose="020F0502020204030204" pitchFamily="34" charset="0"/>
                <a:cs typeface="+mn-cs"/>
              </a:rPr>
              <a:t>Problemas</a:t>
            </a:r>
            <a:r>
              <a:rPr lang="en-US" altLang="zh-CN" sz="1600" dirty="0" smtClean="0">
                <a:latin typeface="Calibri" panose="020F0502020204030204" pitchFamily="34" charset="0"/>
                <a:cs typeface="+mn-cs"/>
              </a:rPr>
              <a:t> </a:t>
            </a:r>
            <a:r>
              <a:rPr lang="en-US" altLang="zh-CN" sz="1600" dirty="0" err="1" smtClean="0">
                <a:latin typeface="Calibri" panose="020F0502020204030204" pitchFamily="34" charset="0"/>
                <a:cs typeface="+mn-cs"/>
              </a:rPr>
              <a:t>asociados</a:t>
            </a:r>
            <a:r>
              <a:rPr lang="en-US" altLang="zh-CN" sz="1600" dirty="0" smtClean="0">
                <a:latin typeface="Calibri" panose="020F0502020204030204" pitchFamily="34" charset="0"/>
                <a:cs typeface="+mn-cs"/>
              </a:rPr>
              <a:t> al software del </a:t>
            </a:r>
            <a:r>
              <a:rPr lang="en-US" altLang="zh-CN" sz="1600" dirty="0" err="1" smtClean="0">
                <a:latin typeface="Calibri" panose="020F0502020204030204" pitchFamily="34" charset="0"/>
                <a:cs typeface="+mn-cs"/>
              </a:rPr>
              <a:t>nodoB</a:t>
            </a:r>
            <a:endParaRPr lang="en-US" altLang="zh-CN" sz="1600" dirty="0" smtClean="0">
              <a:latin typeface="Calibri" panose="020F0502020204030204" pitchFamily="34" charset="0"/>
              <a:cs typeface="+mn-cs"/>
            </a:endParaRPr>
          </a:p>
          <a:p>
            <a:pPr marL="585788" lvl="2" indent="-185738" algn="just">
              <a:buSzPct val="70000"/>
              <a:defRPr/>
            </a:pPr>
            <a:r>
              <a:rPr lang="en-US" sz="1600" dirty="0" err="1" smtClean="0">
                <a:latin typeface="Calibri" panose="020F0502020204030204" pitchFamily="34" charset="0"/>
                <a:cs typeface="+mn-cs"/>
              </a:rPr>
              <a:t>Indisponibilidad</a:t>
            </a:r>
            <a:r>
              <a:rPr lang="en-US" sz="1600" dirty="0" smtClean="0">
                <a:latin typeface="Calibri" panose="020F0502020204030204" pitchFamily="34" charset="0"/>
                <a:cs typeface="+mn-cs"/>
              </a:rPr>
              <a:t> del </a:t>
            </a:r>
            <a:r>
              <a:rPr lang="en-US" sz="1600" dirty="0" err="1" smtClean="0">
                <a:latin typeface="Calibri" panose="020F0502020204030204" pitchFamily="34" charset="0"/>
                <a:cs typeface="+mn-cs"/>
              </a:rPr>
              <a:t>nodoB</a:t>
            </a:r>
            <a:endParaRPr lang="en-US" sz="1600" dirty="0" smtClean="0">
              <a:latin typeface="Calibri" panose="020F0502020204030204" pitchFamily="34" charset="0"/>
              <a:cs typeface="+mn-cs"/>
            </a:endParaRPr>
          </a:p>
          <a:p>
            <a:pPr marL="585788" lvl="2" indent="-185738" algn="just">
              <a:buSzPct val="70000"/>
              <a:defRPr/>
            </a:pPr>
            <a:r>
              <a:rPr lang="en-US" sz="1600" dirty="0" err="1" smtClean="0">
                <a:latin typeface="Calibri" panose="020F0502020204030204" pitchFamily="34" charset="0"/>
                <a:cs typeface="+mn-cs"/>
              </a:rPr>
              <a:t>Alarmas</a:t>
            </a:r>
            <a:endParaRPr lang="es-VE" sz="1600" dirty="0" smtClean="0">
              <a:latin typeface="Calibri" panose="020F0502020204030204" pitchFamily="34" charset="0"/>
              <a:cs typeface="+mn-cs"/>
            </a:endParaRPr>
          </a:p>
          <a:p>
            <a:pPr>
              <a:defRPr/>
            </a:pPr>
            <a:endParaRPr lang="en-US" sz="1800" dirty="0">
              <a:latin typeface="Rotis Sans Serif for Nokia" pitchFamily="34" charset="0"/>
            </a:endParaRPr>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KPIs 3G</a:t>
            </a:r>
            <a:endParaRPr lang="en-US" b="1" dirty="0"/>
          </a:p>
        </p:txBody>
      </p:sp>
      <p:graphicFrame>
        <p:nvGraphicFramePr>
          <p:cNvPr id="5" name="Group 522"/>
          <p:cNvGraphicFramePr>
            <a:graphicFrameLocks/>
          </p:cNvGraphicFramePr>
          <p:nvPr/>
        </p:nvGraphicFramePr>
        <p:xfrm>
          <a:off x="427187" y="1743371"/>
          <a:ext cx="8353425" cy="4663440"/>
        </p:xfrm>
        <a:graphic>
          <a:graphicData uri="http://schemas.openxmlformats.org/drawingml/2006/table">
            <a:tbl>
              <a:tblPr/>
              <a:tblGrid>
                <a:gridCol w="2251075"/>
                <a:gridCol w="1385887"/>
                <a:gridCol w="1573213"/>
                <a:gridCol w="3143250"/>
              </a:tblGrid>
              <a:tr h="153988">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2000" b="1" i="0" u="none" strike="noStrike" cap="none" normalizeH="0" baseline="0" dirty="0" smtClean="0">
                          <a:ln>
                            <a:noFill/>
                          </a:ln>
                          <a:solidFill>
                            <a:schemeClr val="bg1"/>
                          </a:solidFill>
                          <a:effectLst/>
                          <a:latin typeface="FrutigerNext LT Regular" pitchFamily="34" charset="0"/>
                          <a:ea typeface="华文细黑" pitchFamily="2" charset="-122"/>
                          <a:cs typeface="Arial" charset="0"/>
                        </a:rPr>
                        <a:t>Valor</a:t>
                      </a:r>
                      <a:endParaRPr kumimoji="0" lang="en-US" altLang="zh-CN" sz="2000" b="0" i="0" u="none" strike="noStrike" cap="none" normalizeH="0" baseline="0" dirty="0" smtClean="0">
                        <a:ln>
                          <a:noFill/>
                        </a:ln>
                        <a:solidFill>
                          <a:schemeClr val="bg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solidFill>
                      <a:schemeClr val="bg2"/>
                    </a:solidFill>
                  </a:tcPr>
                </a:tc>
                <a:tc gridSpan="2">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bg1"/>
                          </a:solidFill>
                          <a:effectLst/>
                          <a:latin typeface="FrutigerNext LT Regular" pitchFamily="34" charset="0"/>
                          <a:ea typeface="华文细黑" pitchFamily="2" charset="-122"/>
                          <a:cs typeface="Arial" charset="0"/>
                        </a:rPr>
                        <a:t>Requisitos</a:t>
                      </a:r>
                      <a:endParaRPr kumimoji="0" lang="en-US" altLang="zh-CN" sz="2000" b="0" i="0" u="none" strike="noStrike" cap="none" normalizeH="0" baseline="0" dirty="0" smtClean="0">
                        <a:ln>
                          <a:noFill/>
                        </a:ln>
                        <a:solidFill>
                          <a:schemeClr val="bg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solidFill>
                      <a:schemeClr val="bg2"/>
                    </a:solidFill>
                  </a:tcPr>
                </a:tc>
                <a:tc hMerge="1">
                  <a:txBody>
                    <a:bodyPr/>
                    <a:lstStyle/>
                    <a:p>
                      <a:endParaRPr lang="es-ES"/>
                    </a:p>
                  </a:txBody>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2000" b="1" i="0" u="none" strike="noStrike" cap="none" normalizeH="0" baseline="0" dirty="0" err="1" smtClean="0">
                          <a:ln>
                            <a:noFill/>
                          </a:ln>
                          <a:solidFill>
                            <a:schemeClr val="bg1"/>
                          </a:solidFill>
                          <a:effectLst/>
                          <a:latin typeface="FrutigerNext LT Regular" pitchFamily="34" charset="0"/>
                          <a:ea typeface="华文细黑" pitchFamily="2" charset="-122"/>
                          <a:cs typeface="Arial" charset="0"/>
                        </a:rPr>
                        <a:t>Comentarios</a:t>
                      </a:r>
                      <a:endParaRPr kumimoji="0" lang="en-US" altLang="zh-CN" sz="2000" b="0" i="0" u="none" strike="noStrike" cap="none" normalizeH="0" baseline="0" dirty="0" smtClean="0">
                        <a:ln>
                          <a:noFill/>
                        </a:ln>
                        <a:solidFill>
                          <a:schemeClr val="bg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2540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solidFill>
                      <a:schemeClr val="bg2"/>
                    </a:solidFill>
                  </a:tcPr>
                </a:tc>
              </a:tr>
              <a:tr h="160338">
                <a:tc rowSpan="2">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CPICH RSCP</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Target</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 - 85 dBm</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rowSpan="2">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Tomando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como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referencia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medidas</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outdoor.</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r h="160338">
                <a:tc vMerge="1">
                  <a:txBody>
                    <a:bodyPr/>
                    <a:lstStyle/>
                    <a:p>
                      <a:endParaRPr lang="es-ES"/>
                    </a:p>
                  </a:txBody>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Mínimo</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-100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dBm</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vMerge="1">
                  <a:txBody>
                    <a:bodyPr/>
                    <a:lstStyle/>
                    <a:p>
                      <a:endParaRPr lang="es-ES"/>
                    </a:p>
                  </a:txBody>
                  <a:tcPr/>
                </a:tc>
              </a:tr>
              <a:tr h="160338">
                <a:tc rowSpan="2">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CPICH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Ec</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/Io</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Target</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 -8 dB</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rowSpan="2">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Tomando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en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consideración</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redes</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no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congestionadas</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r h="160338">
                <a:tc vMerge="1">
                  <a:txBody>
                    <a:bodyPr/>
                    <a:lstStyle/>
                    <a:p>
                      <a:endParaRPr lang="es-ES"/>
                    </a:p>
                  </a:txBody>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Mínimo</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- 14 dB</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vMerge="1">
                  <a:txBody>
                    <a:bodyPr/>
                    <a:lstStyle/>
                    <a:p>
                      <a:endParaRPr lang="es-ES"/>
                    </a:p>
                  </a:txBody>
                  <a:tcPr/>
                </a:tc>
              </a:tr>
              <a:tr h="147638">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Active Set size</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Target</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3</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Basado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en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datos</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de scanner</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r h="187325">
                <a:tc rowSpan="2">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Polución</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de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Pilotos</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Max %</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&lt;  8 ; 10 %</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del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tiempo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que</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una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celda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aparece</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polucionando</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r h="244475">
                <a:tc vMerge="1">
                  <a:txBody>
                    <a:bodyPr/>
                    <a:lstStyle/>
                    <a:p>
                      <a:endParaRPr lang="es-ES"/>
                    </a:p>
                  </a:txBody>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Threshold</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8 dB</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Relativo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 la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servidora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cuando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la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celda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no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está</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en el AS</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r h="160338">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Potencia</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UE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Tx</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Max</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ctr"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smtClean="0">
                          <a:ln>
                            <a:noFill/>
                          </a:ln>
                          <a:solidFill>
                            <a:schemeClr val="tx1"/>
                          </a:solidFill>
                          <a:effectLst/>
                          <a:latin typeface="FrutigerNext LT Regular" pitchFamily="34" charset="0"/>
                          <a:ea typeface="华文细黑" pitchFamily="2" charset="-122"/>
                          <a:cs typeface="Arial" charset="0"/>
                        </a:rPr>
                        <a:t>&lt;15 dBm</a:t>
                      </a:r>
                      <a:endParaRPr kumimoji="0" lang="en-US" altLang="zh-CN" sz="1600" b="0" i="0" u="none" strike="noStrike" cap="none" normalizeH="0" baseline="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c>
                  <a:txBody>
                    <a:bodyPr/>
                    <a:lstStyle/>
                    <a:p>
                      <a:pPr marL="0" marR="0" lvl="0" indent="0" algn="l" defTabSz="801688" rtl="0" eaLnBrk="1" fontAlgn="base" latinLnBrk="0" hangingPunct="1">
                        <a:lnSpc>
                          <a:spcPct val="140000"/>
                        </a:lnSpc>
                        <a:spcBef>
                          <a:spcPct val="0"/>
                        </a:spcBef>
                        <a:spcAft>
                          <a:spcPct val="0"/>
                        </a:spcAft>
                        <a:buClrTx/>
                        <a:buSzTx/>
                        <a:buFontTx/>
                        <a:buNone/>
                        <a:tabLst/>
                      </a:pP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Asumiendo</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21 </a:t>
                      </a:r>
                      <a:r>
                        <a:rPr kumimoji="0" lang="en-US" altLang="zh-CN" sz="1600" b="0" i="0" u="none" strike="noStrike" cap="none" normalizeH="0" baseline="0" dirty="0" err="1" smtClean="0">
                          <a:ln>
                            <a:noFill/>
                          </a:ln>
                          <a:solidFill>
                            <a:schemeClr val="tx1"/>
                          </a:solidFill>
                          <a:effectLst/>
                          <a:latin typeface="FrutigerNext LT Regular" pitchFamily="34" charset="0"/>
                          <a:ea typeface="华文细黑" pitchFamily="2" charset="-122"/>
                          <a:cs typeface="Arial" charset="0"/>
                        </a:rPr>
                        <a:t>dBm</a:t>
                      </a:r>
                      <a:r>
                        <a:rPr kumimoji="0" lang="en-US" altLang="zh-CN" sz="1600" b="0" i="0" u="none" strike="noStrike" cap="none" normalizeH="0" baseline="0" dirty="0" smtClean="0">
                          <a:ln>
                            <a:noFill/>
                          </a:ln>
                          <a:solidFill>
                            <a:schemeClr val="tx1"/>
                          </a:solidFill>
                          <a:effectLst/>
                          <a:latin typeface="FrutigerNext LT Regular" pitchFamily="34" charset="0"/>
                          <a:ea typeface="华文细黑" pitchFamily="2" charset="-122"/>
                          <a:cs typeface="Arial" charset="0"/>
                        </a:rPr>
                        <a:t> max.</a:t>
                      </a:r>
                      <a:endParaRPr kumimoji="0" lang="en-US" altLang="zh-CN" sz="1600" b="0" i="0" u="none" strike="noStrike" cap="none" normalizeH="0" baseline="0" dirty="0" smtClean="0">
                        <a:ln>
                          <a:noFill/>
                        </a:ln>
                        <a:solidFill>
                          <a:schemeClr val="tx1"/>
                        </a:solidFill>
                        <a:effectLst/>
                        <a:latin typeface="Times New Roman" pitchFamily="18" charset="0"/>
                        <a:ea typeface="华文细黑" pitchFamily="2" charset="-122"/>
                      </a:endParaRPr>
                    </a:p>
                  </a:txBody>
                  <a:tcPr anchor="ctr" horzOverflow="overflow">
                    <a:lnL w="0" cap="flat" cmpd="sng" algn="ctr">
                      <a:solidFill>
                        <a:srgbClr val="008000"/>
                      </a:solidFill>
                      <a:prstDash val="solid"/>
                      <a:round/>
                      <a:headEnd type="none" w="med" len="med"/>
                      <a:tailEnd type="none" w="med" len="med"/>
                    </a:lnL>
                    <a:lnR w="0" cap="flat" cmpd="sng" algn="ctr">
                      <a:solidFill>
                        <a:srgbClr val="008000"/>
                      </a:solidFill>
                      <a:prstDash val="solid"/>
                      <a:round/>
                      <a:headEnd type="none" w="med" len="med"/>
                      <a:tailEnd type="none" w="med" len="med"/>
                    </a:lnR>
                    <a:lnT w="0" cap="flat" cmpd="sng" algn="ctr">
                      <a:solidFill>
                        <a:srgbClr val="008000"/>
                      </a:solidFill>
                      <a:prstDash val="solid"/>
                      <a:round/>
                      <a:headEnd type="none" w="med" len="med"/>
                      <a:tailEnd type="none" w="med" len="med"/>
                    </a:lnT>
                    <a:lnB w="0" cap="flat" cmpd="sng" algn="ctr">
                      <a:solidFill>
                        <a:srgbClr val="008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143362" name="Picture 2"/>
          <p:cNvPicPr>
            <a:picLocks noChangeAspect="1" noChangeArrowheads="1"/>
          </p:cNvPicPr>
          <p:nvPr/>
        </p:nvPicPr>
        <p:blipFill>
          <a:blip r:embed="rId3"/>
          <a:srcRect/>
          <a:stretch>
            <a:fillRect/>
          </a:stretch>
        </p:blipFill>
        <p:spPr bwMode="auto">
          <a:xfrm>
            <a:off x="1" y="1676527"/>
            <a:ext cx="9144000" cy="4899452"/>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pic>
        <p:nvPicPr>
          <p:cNvPr id="2050" name="Picture 2"/>
          <p:cNvPicPr>
            <a:picLocks noChangeAspect="1" noChangeArrowheads="1"/>
          </p:cNvPicPr>
          <p:nvPr/>
        </p:nvPicPr>
        <p:blipFill>
          <a:blip r:embed="rId3"/>
          <a:srcRect/>
          <a:stretch>
            <a:fillRect/>
          </a:stretch>
        </p:blipFill>
        <p:spPr bwMode="auto">
          <a:xfrm>
            <a:off x="170121" y="1616933"/>
            <a:ext cx="8790296" cy="4932723"/>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pic>
        <p:nvPicPr>
          <p:cNvPr id="1026" name="Picture 2"/>
          <p:cNvPicPr>
            <a:picLocks noChangeAspect="1" noChangeArrowheads="1"/>
          </p:cNvPicPr>
          <p:nvPr/>
        </p:nvPicPr>
        <p:blipFill>
          <a:blip r:embed="rId3"/>
          <a:srcRect/>
          <a:stretch>
            <a:fillRect/>
          </a:stretch>
        </p:blipFill>
        <p:spPr bwMode="auto">
          <a:xfrm>
            <a:off x="159488" y="1626782"/>
            <a:ext cx="8831465" cy="4968038"/>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Caídas</a:t>
            </a:r>
            <a:r>
              <a:rPr lang="en-US" dirty="0" smtClean="0"/>
              <a:t> 3G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pic>
        <p:nvPicPr>
          <p:cNvPr id="3074" name="Picture 2"/>
          <p:cNvPicPr>
            <a:picLocks noChangeAspect="1" noChangeArrowheads="1"/>
          </p:cNvPicPr>
          <p:nvPr/>
        </p:nvPicPr>
        <p:blipFill>
          <a:blip r:embed="rId3"/>
          <a:srcRect/>
          <a:stretch>
            <a:fillRect/>
          </a:stretch>
        </p:blipFill>
        <p:spPr bwMode="auto">
          <a:xfrm>
            <a:off x="255181" y="1667169"/>
            <a:ext cx="8676168" cy="4870701"/>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537218" cy="492443"/>
          </a:xfrm>
        </p:spPr>
        <p:txBody>
          <a:bodyPr/>
          <a:lstStyle/>
          <a:p>
            <a:r>
              <a:rPr lang="en-US" dirty="0" err="1" smtClean="0"/>
              <a:t>Caídas</a:t>
            </a:r>
            <a:r>
              <a:rPr lang="en-US" dirty="0" smtClean="0"/>
              <a:t> 3G</a:t>
            </a:r>
          </a:p>
        </p:txBody>
      </p:sp>
      <p:sp>
        <p:nvSpPr>
          <p:cNvPr id="7" name="Pentagon 6"/>
          <p:cNvSpPr/>
          <p:nvPr/>
        </p:nvSpPr>
        <p:spPr>
          <a:xfrm>
            <a:off x="215188" y="1543818"/>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Cobertura</a:t>
            </a:r>
            <a:endParaRPr lang="en-US" b="1" dirty="0"/>
          </a:p>
        </p:txBody>
      </p:sp>
      <p:sp>
        <p:nvSpPr>
          <p:cNvPr id="14" name="TextBox 13"/>
          <p:cNvSpPr txBox="1"/>
          <p:nvPr/>
        </p:nvSpPr>
        <p:spPr>
          <a:xfrm>
            <a:off x="2458878" y="1006025"/>
            <a:ext cx="2134384"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1</a:t>
            </a:r>
          </a:p>
        </p:txBody>
      </p:sp>
      <p:sp>
        <p:nvSpPr>
          <p:cNvPr id="15" name="TextBox 14"/>
          <p:cNvSpPr txBox="1"/>
          <p:nvPr/>
        </p:nvSpPr>
        <p:spPr>
          <a:xfrm>
            <a:off x="4737128" y="100602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2</a:t>
            </a:r>
          </a:p>
        </p:txBody>
      </p:sp>
      <p:cxnSp>
        <p:nvCxnSpPr>
          <p:cNvPr id="17" name="Straight Connector 16"/>
          <p:cNvCxnSpPr/>
          <p:nvPr/>
        </p:nvCxnSpPr>
        <p:spPr>
          <a:xfrm>
            <a:off x="2469803" y="133699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469803" y="1544007"/>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 de </a:t>
            </a:r>
            <a:r>
              <a:rPr lang="en-US" sz="1400" dirty="0" err="1" smtClean="0"/>
              <a:t>las</a:t>
            </a:r>
            <a:r>
              <a:rPr lang="en-US" sz="1400" dirty="0" smtClean="0"/>
              <a:t> </a:t>
            </a:r>
            <a:r>
              <a:rPr lang="en-US" sz="1400" dirty="0" err="1" smtClean="0"/>
              <a:t>celdas</a:t>
            </a:r>
            <a:r>
              <a:rPr lang="en-US" sz="1400" dirty="0" smtClean="0"/>
              <a:t> de la zona</a:t>
            </a:r>
            <a:endParaRPr lang="en-US" sz="1400" dirty="0"/>
          </a:p>
        </p:txBody>
      </p:sp>
      <p:cxnSp>
        <p:nvCxnSpPr>
          <p:cNvPr id="20" name="Straight Connector 16"/>
          <p:cNvCxnSpPr/>
          <p:nvPr/>
        </p:nvCxnSpPr>
        <p:spPr>
          <a:xfrm>
            <a:off x="4737128" y="1337834"/>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16"/>
          <p:cNvCxnSpPr/>
          <p:nvPr/>
        </p:nvCxnSpPr>
        <p:spPr>
          <a:xfrm>
            <a:off x="6935477" y="1338669"/>
            <a:ext cx="212345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Box 14"/>
          <p:cNvSpPr txBox="1"/>
          <p:nvPr/>
        </p:nvSpPr>
        <p:spPr>
          <a:xfrm>
            <a:off x="6935477" y="995415"/>
            <a:ext cx="2123459" cy="276999"/>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algn="ctr" fontAlgn="base">
              <a:buFont typeface="Arial" pitchFamily="34" charset="0"/>
            </a:pPr>
            <a:r>
              <a:rPr lang="en-US" b="1" dirty="0" err="1" smtClean="0">
                <a:solidFill>
                  <a:schemeClr val="bg2"/>
                </a:solidFill>
                <a:latin typeface="+mj-lt"/>
              </a:rPr>
              <a:t>Acción</a:t>
            </a:r>
            <a:r>
              <a:rPr lang="en-US" b="1" dirty="0" smtClean="0">
                <a:solidFill>
                  <a:schemeClr val="bg2"/>
                </a:solidFill>
                <a:latin typeface="+mj-lt"/>
              </a:rPr>
              <a:t> # 3</a:t>
            </a:r>
          </a:p>
        </p:txBody>
      </p:sp>
      <p:sp>
        <p:nvSpPr>
          <p:cNvPr id="28" name="Pentagon 6"/>
          <p:cNvSpPr/>
          <p:nvPr/>
        </p:nvSpPr>
        <p:spPr>
          <a:xfrm>
            <a:off x="215188" y="2300384"/>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Colindancias</a:t>
            </a:r>
            <a:endParaRPr lang="en-US" b="1" dirty="0"/>
          </a:p>
        </p:txBody>
      </p:sp>
      <p:sp>
        <p:nvSpPr>
          <p:cNvPr id="29" name="Pentagon 6"/>
          <p:cNvSpPr/>
          <p:nvPr/>
        </p:nvSpPr>
        <p:spPr>
          <a:xfrm>
            <a:off x="215188" y="306280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Calidad</a:t>
            </a:r>
            <a:endParaRPr lang="en-US" b="1" dirty="0"/>
          </a:p>
        </p:txBody>
      </p:sp>
      <p:sp>
        <p:nvSpPr>
          <p:cNvPr id="30" name="Pentagon 6"/>
          <p:cNvSpPr/>
          <p:nvPr/>
        </p:nvSpPr>
        <p:spPr>
          <a:xfrm>
            <a:off x="215188" y="3817217"/>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Sobre</a:t>
            </a:r>
            <a:r>
              <a:rPr lang="en-US" b="1" dirty="0" smtClean="0"/>
              <a:t> </a:t>
            </a:r>
            <a:r>
              <a:rPr lang="en-US" b="1" dirty="0" err="1" smtClean="0"/>
              <a:t>Alcance</a:t>
            </a:r>
            <a:endParaRPr lang="en-US" b="1" dirty="0"/>
          </a:p>
        </p:txBody>
      </p:sp>
      <p:sp>
        <p:nvSpPr>
          <p:cNvPr id="32" name="Pentagon 6"/>
          <p:cNvSpPr/>
          <p:nvPr/>
        </p:nvSpPr>
        <p:spPr>
          <a:xfrm>
            <a:off x="215187" y="457426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Parametrización</a:t>
            </a:r>
            <a:endParaRPr lang="en-US" b="1" dirty="0"/>
          </a:p>
        </p:txBody>
      </p:sp>
      <p:sp>
        <p:nvSpPr>
          <p:cNvPr id="33" name="Pentagon 6"/>
          <p:cNvSpPr/>
          <p:nvPr/>
        </p:nvSpPr>
        <p:spPr>
          <a:xfrm>
            <a:off x="215187" y="5330661"/>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No Radio</a:t>
            </a:r>
            <a:endParaRPr lang="en-US" b="1" dirty="0"/>
          </a:p>
        </p:txBody>
      </p:sp>
      <p:sp>
        <p:nvSpPr>
          <p:cNvPr id="34" name="TextBox 15"/>
          <p:cNvSpPr txBox="1"/>
          <p:nvPr/>
        </p:nvSpPr>
        <p:spPr>
          <a:xfrm>
            <a:off x="4737127" y="155541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a:t>Implementación</a:t>
            </a:r>
            <a:r>
              <a:rPr lang="en-US" sz="1400" dirty="0"/>
              <a:t> de </a:t>
            </a:r>
            <a:r>
              <a:rPr lang="en-US" sz="1400" dirty="0" err="1"/>
              <a:t>una</a:t>
            </a:r>
            <a:r>
              <a:rPr lang="en-US" sz="1400" dirty="0"/>
              <a:t> </a:t>
            </a:r>
            <a:r>
              <a:rPr lang="en-US" sz="1400" dirty="0" err="1"/>
              <a:t>nueva</a:t>
            </a:r>
            <a:r>
              <a:rPr lang="en-US" sz="1400" dirty="0"/>
              <a:t> </a:t>
            </a:r>
            <a:r>
              <a:rPr lang="en-US" sz="1400" dirty="0" err="1"/>
              <a:t>celda</a:t>
            </a:r>
            <a:endParaRPr lang="en-US" sz="1400" dirty="0"/>
          </a:p>
        </p:txBody>
      </p:sp>
      <p:sp>
        <p:nvSpPr>
          <p:cNvPr id="36" name="TextBox 15"/>
          <p:cNvSpPr txBox="1"/>
          <p:nvPr/>
        </p:nvSpPr>
        <p:spPr>
          <a:xfrm>
            <a:off x="2469804" y="2300384"/>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Creación</a:t>
            </a:r>
            <a:r>
              <a:rPr lang="en-US" sz="1400" dirty="0" smtClean="0"/>
              <a:t> de </a:t>
            </a:r>
            <a:r>
              <a:rPr lang="en-US" sz="1400" dirty="0" err="1" smtClean="0"/>
              <a:t>las</a:t>
            </a:r>
            <a:r>
              <a:rPr lang="en-US" sz="1400" dirty="0" smtClean="0"/>
              <a:t> </a:t>
            </a:r>
            <a:r>
              <a:rPr lang="en-US" sz="1400" dirty="0" err="1" smtClean="0"/>
              <a:t>vecinas</a:t>
            </a:r>
            <a:r>
              <a:rPr lang="en-US" sz="1400" dirty="0" smtClean="0"/>
              <a:t> </a:t>
            </a:r>
            <a:r>
              <a:rPr lang="en-US" sz="1400" dirty="0" err="1" smtClean="0"/>
              <a:t>faltantes</a:t>
            </a:r>
            <a:endParaRPr lang="en-US" sz="1400" dirty="0"/>
          </a:p>
        </p:txBody>
      </p:sp>
      <p:sp>
        <p:nvSpPr>
          <p:cNvPr id="39" name="TextBox 15"/>
          <p:cNvSpPr txBox="1"/>
          <p:nvPr/>
        </p:nvSpPr>
        <p:spPr>
          <a:xfrm>
            <a:off x="2469804" y="306280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Asignación</a:t>
            </a:r>
            <a:r>
              <a:rPr lang="en-US" sz="1400" dirty="0" smtClean="0"/>
              <a:t> de </a:t>
            </a:r>
            <a:r>
              <a:rPr lang="en-US" sz="1400" dirty="0" err="1" smtClean="0"/>
              <a:t>nuevos</a:t>
            </a:r>
            <a:r>
              <a:rPr lang="en-US" sz="1400" dirty="0" smtClean="0"/>
              <a:t> SCs</a:t>
            </a:r>
            <a:endParaRPr lang="en-US" sz="1400" dirty="0"/>
          </a:p>
        </p:txBody>
      </p:sp>
      <p:sp>
        <p:nvSpPr>
          <p:cNvPr id="40" name="TextBox 15"/>
          <p:cNvSpPr txBox="1"/>
          <p:nvPr/>
        </p:nvSpPr>
        <p:spPr>
          <a:xfrm>
            <a:off x="4737128" y="3074205"/>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a:t>Modificar</a:t>
            </a:r>
            <a:r>
              <a:rPr lang="en-US" sz="1400" dirty="0"/>
              <a:t> tilt para </a:t>
            </a:r>
            <a:r>
              <a:rPr lang="en-US" sz="1400" dirty="0" err="1"/>
              <a:t>evitar</a:t>
            </a:r>
            <a:r>
              <a:rPr lang="en-US" sz="1400" dirty="0"/>
              <a:t> </a:t>
            </a:r>
            <a:r>
              <a:rPr lang="en-US" sz="1400" dirty="0" err="1"/>
              <a:t>polución</a:t>
            </a:r>
            <a:r>
              <a:rPr lang="en-US" sz="1400" dirty="0"/>
              <a:t> de pilots (max. 3)</a:t>
            </a:r>
          </a:p>
        </p:txBody>
      </p:sp>
      <p:sp>
        <p:nvSpPr>
          <p:cNvPr id="41" name="TextBox 15"/>
          <p:cNvSpPr txBox="1"/>
          <p:nvPr/>
        </p:nvSpPr>
        <p:spPr>
          <a:xfrm>
            <a:off x="6935477" y="3074205"/>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a:t>Revisar</a:t>
            </a:r>
            <a:r>
              <a:rPr lang="en-US" sz="1400" dirty="0"/>
              <a:t> </a:t>
            </a:r>
            <a:r>
              <a:rPr lang="en-US" sz="1400" dirty="0" err="1"/>
              <a:t>posibles</a:t>
            </a:r>
            <a:r>
              <a:rPr lang="en-US" sz="1400" dirty="0"/>
              <a:t> </a:t>
            </a:r>
            <a:r>
              <a:rPr lang="en-US" sz="1400" dirty="0" err="1"/>
              <a:t>sobre</a:t>
            </a:r>
            <a:r>
              <a:rPr lang="en-US" sz="1400" dirty="0"/>
              <a:t> </a:t>
            </a:r>
            <a:r>
              <a:rPr lang="en-US" sz="1400" dirty="0" err="1"/>
              <a:t>alcances</a:t>
            </a:r>
            <a:r>
              <a:rPr lang="en-US" sz="1400" dirty="0"/>
              <a:t> e </a:t>
            </a:r>
            <a:r>
              <a:rPr lang="en-US" sz="1400" dirty="0" err="1"/>
              <a:t>interferencias</a:t>
            </a:r>
            <a:r>
              <a:rPr lang="en-US" sz="1400" dirty="0"/>
              <a:t> </a:t>
            </a:r>
            <a:r>
              <a:rPr lang="en-US" sz="1400" dirty="0" err="1"/>
              <a:t>externas</a:t>
            </a:r>
            <a:endParaRPr lang="en-US" sz="1400" dirty="0"/>
          </a:p>
        </p:txBody>
      </p:sp>
      <p:sp>
        <p:nvSpPr>
          <p:cNvPr id="42" name="TextBox 15"/>
          <p:cNvSpPr txBox="1"/>
          <p:nvPr/>
        </p:nvSpPr>
        <p:spPr>
          <a:xfrm>
            <a:off x="2458878" y="3817217"/>
            <a:ext cx="2123459"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Modificación</a:t>
            </a:r>
            <a:r>
              <a:rPr lang="en-US" sz="1400" dirty="0" smtClean="0"/>
              <a:t> de tilt</a:t>
            </a:r>
            <a:endParaRPr lang="en-US" sz="1400" dirty="0"/>
          </a:p>
        </p:txBody>
      </p:sp>
      <p:sp>
        <p:nvSpPr>
          <p:cNvPr id="43" name="TextBox 15"/>
          <p:cNvSpPr txBox="1"/>
          <p:nvPr/>
        </p:nvSpPr>
        <p:spPr>
          <a:xfrm>
            <a:off x="4726202" y="382862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Atenuación</a:t>
            </a:r>
            <a:r>
              <a:rPr lang="en-US" sz="1400" dirty="0" smtClean="0"/>
              <a:t> de los </a:t>
            </a:r>
            <a:r>
              <a:rPr lang="en-US" sz="1400" dirty="0" err="1" smtClean="0"/>
              <a:t>valores</a:t>
            </a:r>
            <a:r>
              <a:rPr lang="en-US" sz="1400" dirty="0" smtClean="0"/>
              <a:t> de </a:t>
            </a:r>
            <a:r>
              <a:rPr lang="en-US" sz="1400" dirty="0" err="1" smtClean="0"/>
              <a:t>potencia</a:t>
            </a:r>
            <a:endParaRPr lang="en-US" sz="1400" dirty="0"/>
          </a:p>
        </p:txBody>
      </p:sp>
      <p:sp>
        <p:nvSpPr>
          <p:cNvPr id="45" name="TextBox 15"/>
          <p:cNvSpPr txBox="1"/>
          <p:nvPr/>
        </p:nvSpPr>
        <p:spPr>
          <a:xfrm>
            <a:off x="4726200" y="2300384"/>
            <a:ext cx="2123459" cy="646331"/>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Optimización</a:t>
            </a:r>
            <a:r>
              <a:rPr lang="en-US" sz="1400" dirty="0" smtClean="0"/>
              <a:t> de </a:t>
            </a:r>
            <a:r>
              <a:rPr lang="en-US" sz="1400" dirty="0" err="1" smtClean="0"/>
              <a:t>listas</a:t>
            </a:r>
            <a:r>
              <a:rPr lang="en-US" sz="1400" dirty="0" smtClean="0"/>
              <a:t> y </a:t>
            </a:r>
            <a:r>
              <a:rPr lang="en-US" sz="1400" dirty="0" err="1" smtClean="0"/>
              <a:t>parametrización</a:t>
            </a:r>
            <a:r>
              <a:rPr lang="en-US" sz="1400" dirty="0" smtClean="0"/>
              <a:t> de </a:t>
            </a:r>
            <a:r>
              <a:rPr lang="en-US" sz="1400" dirty="0" err="1" smtClean="0"/>
              <a:t>las</a:t>
            </a:r>
            <a:r>
              <a:rPr lang="en-US" sz="1400" dirty="0" smtClean="0"/>
              <a:t> </a:t>
            </a:r>
            <a:r>
              <a:rPr lang="en-US" sz="1400" dirty="0" err="1" smtClean="0"/>
              <a:t>colindancias</a:t>
            </a:r>
            <a:endParaRPr lang="en-US" sz="1400" dirty="0"/>
          </a:p>
        </p:txBody>
      </p:sp>
      <p:sp>
        <p:nvSpPr>
          <p:cNvPr id="47" name="TextBox 15"/>
          <p:cNvSpPr txBox="1"/>
          <p:nvPr/>
        </p:nvSpPr>
        <p:spPr>
          <a:xfrm>
            <a:off x="6935477" y="2300383"/>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Evaluar</a:t>
            </a:r>
            <a:r>
              <a:rPr lang="en-US" sz="1400" dirty="0" smtClean="0"/>
              <a:t> </a:t>
            </a:r>
            <a:r>
              <a:rPr lang="en-US" sz="1400" dirty="0" err="1" smtClean="0"/>
              <a:t>congestión</a:t>
            </a:r>
            <a:r>
              <a:rPr lang="en-US" sz="1400" dirty="0" smtClean="0"/>
              <a:t> de </a:t>
            </a:r>
            <a:r>
              <a:rPr lang="en-US" sz="1400" dirty="0" err="1" smtClean="0"/>
              <a:t>las</a:t>
            </a:r>
            <a:r>
              <a:rPr lang="en-US" sz="1400" dirty="0" smtClean="0"/>
              <a:t> </a:t>
            </a:r>
            <a:r>
              <a:rPr lang="en-US" sz="1400" dirty="0" err="1" smtClean="0"/>
              <a:t>celdas</a:t>
            </a:r>
            <a:r>
              <a:rPr lang="en-US" sz="1400" dirty="0" smtClean="0"/>
              <a:t> </a:t>
            </a:r>
            <a:r>
              <a:rPr lang="en-US" sz="1400" dirty="0" err="1" smtClean="0"/>
              <a:t>vecinas</a:t>
            </a:r>
            <a:endParaRPr lang="en-US" sz="1400" dirty="0"/>
          </a:p>
        </p:txBody>
      </p:sp>
      <p:sp>
        <p:nvSpPr>
          <p:cNvPr id="48" name="TextBox 15"/>
          <p:cNvSpPr txBox="1"/>
          <p:nvPr/>
        </p:nvSpPr>
        <p:spPr>
          <a:xfrm>
            <a:off x="2469803" y="45856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s-ES" sz="1400" dirty="0" smtClean="0"/>
              <a:t>Revisar parámetros de celda</a:t>
            </a:r>
            <a:endParaRPr lang="en-US" sz="1400" dirty="0"/>
          </a:p>
        </p:txBody>
      </p:sp>
      <p:sp>
        <p:nvSpPr>
          <p:cNvPr id="49" name="TextBox 15"/>
          <p:cNvSpPr txBox="1"/>
          <p:nvPr/>
        </p:nvSpPr>
        <p:spPr>
          <a:xfrm>
            <a:off x="4737127" y="4597069"/>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Ajuste</a:t>
            </a:r>
            <a:r>
              <a:rPr lang="en-US" sz="1400" dirty="0" smtClean="0"/>
              <a:t> </a:t>
            </a:r>
            <a:r>
              <a:rPr lang="en-US" sz="1400" dirty="0" err="1" smtClean="0"/>
              <a:t>fino</a:t>
            </a:r>
            <a:r>
              <a:rPr lang="en-US" sz="1400" dirty="0" smtClean="0"/>
              <a:t> de </a:t>
            </a:r>
            <a:r>
              <a:rPr lang="en-US" sz="1400" dirty="0" err="1" smtClean="0"/>
              <a:t>parámetros</a:t>
            </a:r>
            <a:endParaRPr lang="en-US" sz="1400" dirty="0"/>
          </a:p>
        </p:txBody>
      </p:sp>
      <p:sp>
        <p:nvSpPr>
          <p:cNvPr id="51" name="TextBox 15"/>
          <p:cNvSpPr txBox="1"/>
          <p:nvPr/>
        </p:nvSpPr>
        <p:spPr>
          <a:xfrm>
            <a:off x="2469803" y="5330661"/>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a:t>
            </a:r>
            <a:r>
              <a:rPr lang="en-US" sz="1400" dirty="0" err="1" smtClean="0"/>
              <a:t>Transmisión</a:t>
            </a:r>
            <a:endParaRPr lang="en-US" sz="1400" dirty="0"/>
          </a:p>
        </p:txBody>
      </p:sp>
      <p:sp>
        <p:nvSpPr>
          <p:cNvPr id="52" name="TextBox 15"/>
          <p:cNvSpPr txBox="1"/>
          <p:nvPr/>
        </p:nvSpPr>
        <p:spPr>
          <a:xfrm>
            <a:off x="4737127"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Revisar</a:t>
            </a:r>
            <a:r>
              <a:rPr lang="en-US" sz="1400" dirty="0" smtClean="0"/>
              <a:t> </a:t>
            </a:r>
            <a:r>
              <a:rPr lang="en-US" sz="1400" dirty="0" err="1" smtClean="0"/>
              <a:t>problemas</a:t>
            </a:r>
            <a:r>
              <a:rPr lang="en-US" sz="1400" dirty="0" smtClean="0"/>
              <a:t> de HW</a:t>
            </a:r>
            <a:endParaRPr lang="en-US" sz="1400" dirty="0"/>
          </a:p>
        </p:txBody>
      </p:sp>
      <p:sp>
        <p:nvSpPr>
          <p:cNvPr id="53" name="TextBox 15"/>
          <p:cNvSpPr txBox="1"/>
          <p:nvPr/>
        </p:nvSpPr>
        <p:spPr>
          <a:xfrm>
            <a:off x="6935476" y="5342065"/>
            <a:ext cx="2123459"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Indisponibilidad</a:t>
            </a:r>
            <a:r>
              <a:rPr lang="en-US" sz="1400" dirty="0" smtClean="0"/>
              <a:t> / </a:t>
            </a:r>
            <a:r>
              <a:rPr lang="en-US" sz="1400" dirty="0" err="1" smtClean="0"/>
              <a:t>Alarmas</a:t>
            </a:r>
            <a:endParaRPr lang="en-US" sz="1400" dirty="0"/>
          </a:p>
        </p:txBody>
      </p:sp>
    </p:spTree>
    <p:extLst>
      <p:ext uri="{BB962C8B-B14F-4D97-AF65-F5344CB8AC3E}">
        <p14:creationId xmlns="" xmlns:p14="http://schemas.microsoft.com/office/powerpoint/2010/main" val="322188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ox(in)">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box(in)">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box(in)">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box(in)">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box(in)">
                                      <p:cBhvr>
                                        <p:cTn id="39" dur="500"/>
                                        <p:tgtEl>
                                          <p:spTgt spid="4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box(i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4" presetClass="entr" presetSubtype="16"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box(in)">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box(in)">
                                      <p:cBhvr>
                                        <p:cTn id="60" dur="500"/>
                                        <p:tgtEl>
                                          <p:spTgt spid="41"/>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500" fill="hold"/>
                                        <p:tgtEl>
                                          <p:spTgt spid="30"/>
                                        </p:tgtEl>
                                        <p:attrNameLst>
                                          <p:attrName>ppt_x</p:attrName>
                                        </p:attrNameLst>
                                      </p:cBhvr>
                                      <p:tavLst>
                                        <p:tav tm="0">
                                          <p:val>
                                            <p:strVal val="#ppt_x"/>
                                          </p:val>
                                        </p:tav>
                                        <p:tav tm="100000">
                                          <p:val>
                                            <p:strVal val="#ppt_x"/>
                                          </p:val>
                                        </p:tav>
                                      </p:tavLst>
                                    </p:anim>
                                    <p:anim calcmode="lin" valueType="num">
                                      <p:cBhvr additive="base">
                                        <p:cTn id="6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 presetClass="entr" presetSubtype="16"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box(in)">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4" presetClass="entr" presetSubtype="16" fill="hold" grpId="0" nodeType="click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box(in)">
                                      <p:cBhvr>
                                        <p:cTn id="76" dur="500"/>
                                        <p:tgtEl>
                                          <p:spTgt spid="43"/>
                                        </p:tgtEl>
                                      </p:cBhvr>
                                    </p:animEffect>
                                  </p:childTnLst>
                                </p:cTn>
                              </p:par>
                            </p:childTnLst>
                          </p:cTn>
                        </p:par>
                      </p:childTnLst>
                    </p:cTn>
                  </p:par>
                  <p:par>
                    <p:cTn id="77" fill="hold">
                      <p:stCondLst>
                        <p:cond delay="indefinite"/>
                      </p:stCondLst>
                      <p:childTnLst>
                        <p:par>
                          <p:cTn id="78" fill="hold">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32"/>
                                        </p:tgtEl>
                                        <p:attrNameLst>
                                          <p:attrName>style.visibility</p:attrName>
                                        </p:attrNameLst>
                                      </p:cBhvr>
                                      <p:to>
                                        <p:strVal val="visible"/>
                                      </p:to>
                                    </p:set>
                                    <p:anim calcmode="lin" valueType="num">
                                      <p:cBhvr additive="base">
                                        <p:cTn id="81" dur="500" fill="hold"/>
                                        <p:tgtEl>
                                          <p:spTgt spid="32"/>
                                        </p:tgtEl>
                                        <p:attrNameLst>
                                          <p:attrName>ppt_x</p:attrName>
                                        </p:attrNameLst>
                                      </p:cBhvr>
                                      <p:tavLst>
                                        <p:tav tm="0">
                                          <p:val>
                                            <p:strVal val="#ppt_x"/>
                                          </p:val>
                                        </p:tav>
                                        <p:tav tm="100000">
                                          <p:val>
                                            <p:strVal val="#ppt_x"/>
                                          </p:val>
                                        </p:tav>
                                      </p:tavLst>
                                    </p:anim>
                                    <p:anim calcmode="lin" valueType="num">
                                      <p:cBhvr additive="base">
                                        <p:cTn id="8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 presetClass="entr" presetSubtype="16" fill="hold" grpId="0" nodeType="clickEffect">
                                  <p:stCondLst>
                                    <p:cond delay="0"/>
                                  </p:stCondLst>
                                  <p:childTnLst>
                                    <p:set>
                                      <p:cBhvr>
                                        <p:cTn id="86" dur="1" fill="hold">
                                          <p:stCondLst>
                                            <p:cond delay="0"/>
                                          </p:stCondLst>
                                        </p:cTn>
                                        <p:tgtEl>
                                          <p:spTgt spid="48"/>
                                        </p:tgtEl>
                                        <p:attrNameLst>
                                          <p:attrName>style.visibility</p:attrName>
                                        </p:attrNameLst>
                                      </p:cBhvr>
                                      <p:to>
                                        <p:strVal val="visible"/>
                                      </p:to>
                                    </p:set>
                                    <p:animEffect transition="in" filter="box(in)">
                                      <p:cBhvr>
                                        <p:cTn id="87" dur="500"/>
                                        <p:tgtEl>
                                          <p:spTgt spid="48"/>
                                        </p:tgtEl>
                                      </p:cBhvr>
                                    </p:animEffect>
                                  </p:childTnLst>
                                </p:cTn>
                              </p:par>
                            </p:childTnLst>
                          </p:cTn>
                        </p:par>
                      </p:childTnLst>
                    </p:cTn>
                  </p:par>
                  <p:par>
                    <p:cTn id="88" fill="hold">
                      <p:stCondLst>
                        <p:cond delay="indefinite"/>
                      </p:stCondLst>
                      <p:childTnLst>
                        <p:par>
                          <p:cTn id="89" fill="hold">
                            <p:stCondLst>
                              <p:cond delay="0"/>
                            </p:stCondLst>
                            <p:childTnLst>
                              <p:par>
                                <p:cTn id="90" presetID="4" presetClass="entr" presetSubtype="16"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box(in)">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additive="base">
                                        <p:cTn id="97" dur="500" fill="hold"/>
                                        <p:tgtEl>
                                          <p:spTgt spid="33"/>
                                        </p:tgtEl>
                                        <p:attrNameLst>
                                          <p:attrName>ppt_x</p:attrName>
                                        </p:attrNameLst>
                                      </p:cBhvr>
                                      <p:tavLst>
                                        <p:tav tm="0">
                                          <p:val>
                                            <p:strVal val="#ppt_x"/>
                                          </p:val>
                                        </p:tav>
                                        <p:tav tm="100000">
                                          <p:val>
                                            <p:strVal val="#ppt_x"/>
                                          </p:val>
                                        </p:tav>
                                      </p:tavLst>
                                    </p:anim>
                                    <p:anim calcmode="lin" valueType="num">
                                      <p:cBhvr additive="base">
                                        <p:cTn id="9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4" presetClass="entr" presetSubtype="16" fill="hold" grpId="0" nodeType="clickEffect">
                                  <p:stCondLst>
                                    <p:cond delay="0"/>
                                  </p:stCondLst>
                                  <p:childTnLst>
                                    <p:set>
                                      <p:cBhvr>
                                        <p:cTn id="102" dur="1" fill="hold">
                                          <p:stCondLst>
                                            <p:cond delay="0"/>
                                          </p:stCondLst>
                                        </p:cTn>
                                        <p:tgtEl>
                                          <p:spTgt spid="51"/>
                                        </p:tgtEl>
                                        <p:attrNameLst>
                                          <p:attrName>style.visibility</p:attrName>
                                        </p:attrNameLst>
                                      </p:cBhvr>
                                      <p:to>
                                        <p:strVal val="visible"/>
                                      </p:to>
                                    </p:set>
                                    <p:animEffect transition="in" filter="box(in)">
                                      <p:cBhvr>
                                        <p:cTn id="103" dur="500"/>
                                        <p:tgtEl>
                                          <p:spTgt spid="51"/>
                                        </p:tgtEl>
                                      </p:cBhvr>
                                    </p:animEffect>
                                  </p:childTnLst>
                                </p:cTn>
                              </p:par>
                            </p:childTnLst>
                          </p:cTn>
                        </p:par>
                      </p:childTnLst>
                    </p:cTn>
                  </p:par>
                  <p:par>
                    <p:cTn id="104" fill="hold">
                      <p:stCondLst>
                        <p:cond delay="indefinite"/>
                      </p:stCondLst>
                      <p:childTnLst>
                        <p:par>
                          <p:cTn id="105" fill="hold">
                            <p:stCondLst>
                              <p:cond delay="0"/>
                            </p:stCondLst>
                            <p:childTnLst>
                              <p:par>
                                <p:cTn id="106" presetID="4" presetClass="entr" presetSubtype="16" fill="hold" grpId="0" nodeType="clickEffect">
                                  <p:stCondLst>
                                    <p:cond delay="0"/>
                                  </p:stCondLst>
                                  <p:childTnLst>
                                    <p:set>
                                      <p:cBhvr>
                                        <p:cTn id="107" dur="1" fill="hold">
                                          <p:stCondLst>
                                            <p:cond delay="0"/>
                                          </p:stCondLst>
                                        </p:cTn>
                                        <p:tgtEl>
                                          <p:spTgt spid="52"/>
                                        </p:tgtEl>
                                        <p:attrNameLst>
                                          <p:attrName>style.visibility</p:attrName>
                                        </p:attrNameLst>
                                      </p:cBhvr>
                                      <p:to>
                                        <p:strVal val="visible"/>
                                      </p:to>
                                    </p:set>
                                    <p:animEffect transition="in" filter="box(in)">
                                      <p:cBhvr>
                                        <p:cTn id="108" dur="500"/>
                                        <p:tgtEl>
                                          <p:spTgt spid="52"/>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grpId="0" nodeType="clickEffect">
                                  <p:stCondLst>
                                    <p:cond delay="0"/>
                                  </p:stCondLst>
                                  <p:childTnLst>
                                    <p:set>
                                      <p:cBhvr>
                                        <p:cTn id="112" dur="1" fill="hold">
                                          <p:stCondLst>
                                            <p:cond delay="0"/>
                                          </p:stCondLst>
                                        </p:cTn>
                                        <p:tgtEl>
                                          <p:spTgt spid="53"/>
                                        </p:tgtEl>
                                        <p:attrNameLst>
                                          <p:attrName>style.visibility</p:attrName>
                                        </p:attrNameLst>
                                      </p:cBhvr>
                                      <p:to>
                                        <p:strVal val="visible"/>
                                      </p:to>
                                    </p:set>
                                    <p:animEffect transition="in" filter="box(in)">
                                      <p:cBhvr>
                                        <p:cTn id="11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28" grpId="0" animBg="1"/>
      <p:bldP spid="29" grpId="0" animBg="1"/>
      <p:bldP spid="30" grpId="0" animBg="1"/>
      <p:bldP spid="32" grpId="0" animBg="1"/>
      <p:bldP spid="33" grpId="0" animBg="1"/>
      <p:bldP spid="34" grpId="0"/>
      <p:bldP spid="36" grpId="0"/>
      <p:bldP spid="39" grpId="0"/>
      <p:bldP spid="40" grpId="0"/>
      <p:bldP spid="41" grpId="0"/>
      <p:bldP spid="42" grpId="0"/>
      <p:bldP spid="43" grpId="0"/>
      <p:bldP spid="45" grpId="0"/>
      <p:bldP spid="47" grpId="0"/>
      <p:bldP spid="48" grpId="0"/>
      <p:bldP spid="49" grpId="0"/>
      <p:bldP spid="51" grpId="0"/>
      <p:bldP spid="52" grpId="0"/>
      <p:bldP spid="5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Arquitectura</a:t>
            </a:r>
            <a:endParaRPr lang="en-US" b="1" dirty="0"/>
          </a:p>
        </p:txBody>
      </p:sp>
      <p:pic>
        <p:nvPicPr>
          <p:cNvPr id="1026" name="Picture 2"/>
          <p:cNvPicPr>
            <a:picLocks noChangeAspect="1" noChangeArrowheads="1"/>
          </p:cNvPicPr>
          <p:nvPr/>
        </p:nvPicPr>
        <p:blipFill>
          <a:blip r:embed="rId3"/>
          <a:srcRect/>
          <a:stretch>
            <a:fillRect/>
          </a:stretch>
        </p:blipFill>
        <p:spPr bwMode="auto">
          <a:xfrm>
            <a:off x="0" y="2163620"/>
            <a:ext cx="8904287" cy="3381375"/>
          </a:xfrm>
          <a:prstGeom prst="rect">
            <a:avLst/>
          </a:prstGeom>
          <a:noFill/>
          <a:ln w="9525">
            <a:noFill/>
            <a:miter lim="800000"/>
            <a:headEnd/>
            <a:tailEnd/>
          </a:ln>
        </p:spPr>
      </p:pic>
      <p:sp>
        <p:nvSpPr>
          <p:cNvPr id="8" name="Oval 7"/>
          <p:cNvSpPr/>
          <p:nvPr/>
        </p:nvSpPr>
        <p:spPr>
          <a:xfrm>
            <a:off x="6879265" y="4455042"/>
            <a:ext cx="1190846" cy="595423"/>
          </a:xfrm>
          <a:prstGeom prst="ellipse">
            <a:avLst/>
          </a:prstGeom>
          <a:noFill/>
          <a:ln w="317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pic>
        <p:nvPicPr>
          <p:cNvPr id="141314" name="Picture 2"/>
          <p:cNvPicPr>
            <a:picLocks noChangeAspect="1" noChangeArrowheads="1"/>
          </p:cNvPicPr>
          <p:nvPr/>
        </p:nvPicPr>
        <p:blipFill>
          <a:blip r:embed="rId3"/>
          <a:srcRect/>
          <a:stretch>
            <a:fillRect/>
          </a:stretch>
        </p:blipFill>
        <p:spPr bwMode="auto">
          <a:xfrm>
            <a:off x="102953" y="1222744"/>
            <a:ext cx="8839028" cy="5135525"/>
          </a:xfrm>
          <a:prstGeom prst="rect">
            <a:avLst/>
          </a:prstGeom>
          <a:noFill/>
          <a:ln w="19050">
            <a:solidFill>
              <a:schemeClr val="tx1"/>
            </a:solidFill>
            <a:miter lim="800000"/>
            <a:headEnd/>
            <a:tailEnd/>
          </a:ln>
        </p:spPr>
      </p:pic>
      <p:pic>
        <p:nvPicPr>
          <p:cNvPr id="122881" name="Picture 1"/>
          <p:cNvPicPr>
            <a:picLocks noChangeAspect="1" noChangeArrowheads="1"/>
          </p:cNvPicPr>
          <p:nvPr/>
        </p:nvPicPr>
        <p:blipFill>
          <a:blip r:embed="rId4"/>
          <a:srcRect/>
          <a:stretch>
            <a:fillRect/>
          </a:stretch>
        </p:blipFill>
        <p:spPr bwMode="auto">
          <a:xfrm>
            <a:off x="4795987" y="1888942"/>
            <a:ext cx="1664477" cy="1641068"/>
          </a:xfrm>
          <a:prstGeom prst="rect">
            <a:avLst/>
          </a:prstGeom>
          <a:noFill/>
          <a:ln w="31750">
            <a:solidFill>
              <a:schemeClr val="accent1"/>
            </a:solidFill>
            <a:miter lim="800000"/>
            <a:headEnd/>
            <a:tailEnd/>
          </a:ln>
          <a:effectLst>
            <a:outerShdw dist="50800" dir="5880000" algn="ctr" rotWithShape="0">
              <a:srgbClr val="000000">
                <a:alpha val="12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2881"/>
                                        </p:tgtEl>
                                        <p:attrNameLst>
                                          <p:attrName>style.visibility</p:attrName>
                                        </p:attrNameLst>
                                      </p:cBhvr>
                                      <p:to>
                                        <p:strVal val="visible"/>
                                      </p:to>
                                    </p:set>
                                    <p:animEffect transition="in" filter="checkerboard(across)">
                                      <p:cBhvr>
                                        <p:cTn id="7" dur="1000"/>
                                        <p:tgtEl>
                                          <p:spTgt spid="1228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Procedimiento</a:t>
            </a:r>
            <a:endParaRPr lang="en-US" b="1" dirty="0"/>
          </a:p>
        </p:txBody>
      </p:sp>
      <p:sp>
        <p:nvSpPr>
          <p:cNvPr id="6" name="Rectangle 5"/>
          <p:cNvSpPr>
            <a:spLocks noGrp="1" noChangeArrowheads="1"/>
          </p:cNvSpPr>
          <p:nvPr>
            <p:ph type="body" idx="4294967295"/>
          </p:nvPr>
        </p:nvSpPr>
        <p:spPr>
          <a:xfrm>
            <a:off x="414670" y="1773993"/>
            <a:ext cx="8367823" cy="4431983"/>
          </a:xfrm>
        </p:spPr>
        <p:txBody>
          <a:bodyPr/>
          <a:lstStyle/>
          <a:p>
            <a:pPr marL="585788" lvl="2" indent="-185738" algn="just">
              <a:buSzPct val="70000"/>
              <a:buNone/>
              <a:defRPr/>
            </a:pPr>
            <a:r>
              <a:rPr lang="en-US" sz="1600" dirty="0" smtClean="0">
                <a:latin typeface="Calibri" pitchFamily="34" charset="0"/>
                <a:cs typeface="Calibri" pitchFamily="34" charset="0"/>
              </a:rPr>
              <a:t>La red legacy (2G/3G) y la red LTE </a:t>
            </a:r>
            <a:r>
              <a:rPr lang="en-US" sz="1600" dirty="0" err="1" smtClean="0">
                <a:latin typeface="Calibri" pitchFamily="34" charset="0"/>
                <a:cs typeface="Calibri" pitchFamily="34" charset="0"/>
              </a:rPr>
              <a:t>coexisten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como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redes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mixtas</a:t>
            </a:r>
            <a:r>
              <a:rPr lang="en-US" sz="1600" dirty="0" smtClean="0">
                <a:latin typeface="Calibri" pitchFamily="34" charset="0"/>
                <a:cs typeface="Calibri" pitchFamily="34" charset="0"/>
              </a:rPr>
              <a:t>, entre el </a:t>
            </a:r>
            <a:r>
              <a:rPr lang="en-US" sz="1600" dirty="0" err="1" smtClean="0">
                <a:latin typeface="Calibri" pitchFamily="34" charset="0"/>
                <a:cs typeface="Calibri" pitchFamily="34" charset="0"/>
              </a:rPr>
              <a:t>equipo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y el core, en </a:t>
            </a:r>
            <a:r>
              <a:rPr lang="en-US" sz="1600" dirty="0" err="1" smtClean="0">
                <a:latin typeface="Calibri" pitchFamily="34" charset="0"/>
                <a:cs typeface="Calibri" pitchFamily="34" charset="0"/>
              </a:rPr>
              <a:t>donde</a:t>
            </a:r>
            <a:r>
              <a:rPr lang="en-US" sz="1600" dirty="0" smtClean="0">
                <a:latin typeface="Calibri" pitchFamily="34" charset="0"/>
                <a:cs typeface="Calibri" pitchFamily="34" charset="0"/>
              </a:rPr>
              <a:t> el </a:t>
            </a:r>
            <a:r>
              <a:rPr lang="en-US" sz="1600" b="1" i="1" dirty="0" smtClean="0">
                <a:latin typeface="Calibri" pitchFamily="34" charset="0"/>
                <a:cs typeface="Calibri" pitchFamily="34" charset="0"/>
              </a:rPr>
              <a:t>MME (</a:t>
            </a:r>
            <a:r>
              <a:rPr lang="en-US" sz="1600" b="1" i="1" dirty="0">
                <a:latin typeface="Calibri" pitchFamily="34" charset="0"/>
                <a:cs typeface="Calibri" pitchFamily="34" charset="0"/>
              </a:rPr>
              <a:t>Mobility management Entity) </a:t>
            </a:r>
            <a:r>
              <a:rPr lang="en-US" sz="1600" dirty="0" err="1" smtClean="0">
                <a:latin typeface="Calibri" pitchFamily="34" charset="0"/>
                <a:cs typeface="Calibri" pitchFamily="34" charset="0"/>
              </a:rPr>
              <a:t>proporciona</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acceso</a:t>
            </a:r>
            <a:r>
              <a:rPr lang="en-US" sz="1600" dirty="0" smtClean="0">
                <a:latin typeface="Calibri" pitchFamily="34" charset="0"/>
                <a:cs typeface="Calibri" pitchFamily="34" charset="0"/>
              </a:rPr>
              <a:t> a los </a:t>
            </a:r>
            <a:r>
              <a:rPr lang="en-US" sz="1600" dirty="0" err="1" smtClean="0">
                <a:latin typeface="Calibri" pitchFamily="34" charset="0"/>
                <a:cs typeface="Calibri" pitchFamily="34" charset="0"/>
              </a:rPr>
              <a:t>servicios</a:t>
            </a:r>
            <a:r>
              <a:rPr lang="en-US" sz="1600" dirty="0" smtClean="0">
                <a:latin typeface="Calibri" pitchFamily="34" charset="0"/>
                <a:cs typeface="Calibri" pitchFamily="34" charset="0"/>
              </a:rPr>
              <a:t> LTE, </a:t>
            </a:r>
            <a:r>
              <a:rPr lang="en-US" sz="1600" dirty="0" err="1" smtClean="0">
                <a:latin typeface="Calibri" pitchFamily="34" charset="0"/>
                <a:cs typeface="Calibri" pitchFamily="34" charset="0"/>
              </a:rPr>
              <a:t>mientras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2G/3G el SGSN </a:t>
            </a:r>
            <a:r>
              <a:rPr lang="en-US" sz="1600" dirty="0">
                <a:latin typeface="Calibri" pitchFamily="34" charset="0"/>
                <a:cs typeface="Calibri" pitchFamily="34" charset="0"/>
              </a:rPr>
              <a:t>(Serving GPRS Support Node) </a:t>
            </a:r>
            <a:r>
              <a:rPr lang="en-US" sz="1600" dirty="0" err="1" smtClean="0">
                <a:latin typeface="Calibri" pitchFamily="34" charset="0"/>
                <a:cs typeface="Calibri" pitchFamily="34" charset="0"/>
              </a:rPr>
              <a:t>sirve</a:t>
            </a:r>
            <a:r>
              <a:rPr lang="en-US" sz="1600" dirty="0" smtClean="0">
                <a:latin typeface="Calibri" pitchFamily="34" charset="0"/>
                <a:cs typeface="Calibri" pitchFamily="34" charset="0"/>
              </a:rPr>
              <a:t> a los </a:t>
            </a:r>
            <a:r>
              <a:rPr lang="en-US" sz="1600" dirty="0" err="1" smtClean="0">
                <a:latin typeface="Calibri" pitchFamily="34" charset="0"/>
                <a:cs typeface="Calibri" pitchFamily="34" charset="0"/>
              </a:rPr>
              <a:t>usuarios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cuando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utilizan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servicios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datos</a:t>
            </a:r>
            <a:r>
              <a:rPr lang="en-US" sz="1600" dirty="0" smtClean="0">
                <a:latin typeface="Calibri" pitchFamily="34" charset="0"/>
                <a:cs typeface="Calibri" pitchFamily="34" charset="0"/>
              </a:rPr>
              <a:t> y el MSC (</a:t>
            </a:r>
            <a:r>
              <a:rPr lang="en-US" sz="1600" dirty="0">
                <a:latin typeface="Calibri" pitchFamily="34" charset="0"/>
                <a:cs typeface="Calibri" pitchFamily="34" charset="0"/>
              </a:rPr>
              <a:t>Mobile Switching Center Server) </a:t>
            </a:r>
            <a:r>
              <a:rPr lang="en-US" sz="1600" dirty="0" err="1" smtClean="0">
                <a:latin typeface="Calibri" pitchFamily="34" charset="0"/>
                <a:cs typeface="Calibri" pitchFamily="34" charset="0"/>
              </a:rPr>
              <a:t>cuando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utilizan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servicios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voz</a:t>
            </a:r>
            <a:r>
              <a:rPr lang="en-US" sz="1600" dirty="0" smtClean="0">
                <a:latin typeface="Calibri" pitchFamily="34" charset="0"/>
                <a:cs typeface="Calibri" pitchFamily="34" charset="0"/>
              </a:rPr>
              <a:t>. Para </a:t>
            </a:r>
            <a:r>
              <a:rPr lang="en-US" sz="1600" dirty="0" err="1" smtClean="0">
                <a:latin typeface="Calibri" pitchFamily="34" charset="0"/>
                <a:cs typeface="Calibri" pitchFamily="34" charset="0"/>
              </a:rPr>
              <a:t>poder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soportar</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señalización</a:t>
            </a:r>
            <a:r>
              <a:rPr lang="en-US" sz="1600" dirty="0" smtClean="0">
                <a:latin typeface="Calibri" pitchFamily="34" charset="0"/>
                <a:cs typeface="Calibri" pitchFamily="34" charset="0"/>
              </a:rPr>
              <a:t> CS Fallback y </a:t>
            </a:r>
            <a:r>
              <a:rPr lang="en-US" sz="1600" dirty="0" err="1" smtClean="0">
                <a:latin typeface="Calibri" pitchFamily="34" charset="0"/>
                <a:cs typeface="Calibri" pitchFamily="34" charset="0"/>
              </a:rPr>
              <a:t>transferencia</a:t>
            </a:r>
            <a:r>
              <a:rPr lang="en-US" sz="1600" dirty="0" smtClean="0">
                <a:latin typeface="Calibri" pitchFamily="34" charset="0"/>
                <a:cs typeface="Calibri" pitchFamily="34" charset="0"/>
              </a:rPr>
              <a:t> SMS a </a:t>
            </a:r>
            <a:r>
              <a:rPr lang="en-US" sz="1600" dirty="0" err="1" smtClean="0">
                <a:latin typeface="Calibri" pitchFamily="34" charset="0"/>
                <a:cs typeface="Calibri" pitchFamily="34" charset="0"/>
              </a:rPr>
              <a:t>dispositivos</a:t>
            </a:r>
            <a:r>
              <a:rPr lang="en-US" sz="1600" dirty="0" smtClean="0">
                <a:latin typeface="Calibri" pitchFamily="34" charset="0"/>
                <a:cs typeface="Calibri" pitchFamily="34" charset="0"/>
              </a:rPr>
              <a:t> LTE, el MME se </a:t>
            </a:r>
            <a:r>
              <a:rPr lang="en-US" sz="1600" dirty="0" err="1" smtClean="0">
                <a:latin typeface="Calibri" pitchFamily="34" charset="0"/>
                <a:cs typeface="Calibri" pitchFamily="34" charset="0"/>
              </a:rPr>
              <a:t>conecta</a:t>
            </a:r>
            <a:r>
              <a:rPr lang="en-US" sz="1600" dirty="0" smtClean="0">
                <a:latin typeface="Calibri" pitchFamily="34" charset="0"/>
                <a:cs typeface="Calibri" pitchFamily="34" charset="0"/>
              </a:rPr>
              <a:t> al </a:t>
            </a:r>
            <a:r>
              <a:rPr lang="en-US" sz="1600" dirty="0" err="1" smtClean="0">
                <a:latin typeface="Calibri" pitchFamily="34" charset="0"/>
                <a:cs typeface="Calibri" pitchFamily="34" charset="0"/>
              </a:rPr>
              <a:t>servidor</a:t>
            </a:r>
            <a:r>
              <a:rPr lang="en-US" sz="1600" dirty="0" smtClean="0">
                <a:latin typeface="Calibri" pitchFamily="34" charset="0"/>
                <a:cs typeface="Calibri" pitchFamily="34" charset="0"/>
              </a:rPr>
              <a:t> MSC. </a:t>
            </a:r>
          </a:p>
          <a:p>
            <a:pPr marL="585788" lvl="2" indent="-185738" algn="just">
              <a:buSzPct val="70000"/>
              <a:buNone/>
              <a:defRPr/>
            </a:pPr>
            <a:r>
              <a:rPr lang="en-US" sz="1600" dirty="0" smtClean="0">
                <a:latin typeface="Calibri" pitchFamily="34" charset="0"/>
                <a:cs typeface="Calibri" pitchFamily="34" charset="0"/>
              </a:rPr>
              <a:t>La </a:t>
            </a:r>
            <a:r>
              <a:rPr lang="en-US" sz="1600" dirty="0" err="1" smtClean="0">
                <a:latin typeface="Calibri" pitchFamily="34" charset="0"/>
                <a:cs typeface="Calibri" pitchFamily="34" charset="0"/>
              </a:rPr>
              <a:t>interfaz</a:t>
            </a:r>
            <a:r>
              <a:rPr lang="en-US" sz="1600" dirty="0" smtClean="0">
                <a:latin typeface="Calibri" pitchFamily="34" charset="0"/>
                <a:cs typeface="Calibri" pitchFamily="34" charset="0"/>
              </a:rPr>
              <a:t> </a:t>
            </a:r>
            <a:r>
              <a:rPr lang="en-US" sz="1600" b="1" i="1" dirty="0" smtClean="0">
                <a:latin typeface="Calibri" pitchFamily="34" charset="0"/>
                <a:cs typeface="Calibri" pitchFamily="34" charset="0"/>
              </a:rPr>
              <a:t>– SGs – entre el MSC y MME </a:t>
            </a:r>
            <a:r>
              <a:rPr lang="en-US" sz="1600" dirty="0" err="1" smtClean="0">
                <a:latin typeface="Calibri" pitchFamily="34" charset="0"/>
                <a:cs typeface="Calibri" pitchFamily="34" charset="0"/>
              </a:rPr>
              <a:t>permite</a:t>
            </a:r>
            <a:r>
              <a:rPr lang="en-US" sz="1600" dirty="0" smtClean="0">
                <a:latin typeface="Calibri" pitchFamily="34" charset="0"/>
                <a:cs typeface="Calibri" pitchFamily="34" charset="0"/>
              </a:rPr>
              <a:t> al </a:t>
            </a:r>
            <a:r>
              <a:rPr lang="en-US" sz="1600" dirty="0" err="1" smtClean="0">
                <a:latin typeface="Calibri" pitchFamily="34" charset="0"/>
                <a:cs typeface="Calibri" pitchFamily="34" charset="0"/>
              </a:rPr>
              <a:t>usuario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estar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registrado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tanto</a:t>
            </a:r>
            <a:r>
              <a:rPr lang="en-US" sz="1600" dirty="0" smtClean="0">
                <a:latin typeface="Calibri" pitchFamily="34" charset="0"/>
                <a:cs typeface="Calibri" pitchFamily="34" charset="0"/>
              </a:rPr>
              <a:t> en CS </a:t>
            </a:r>
            <a:r>
              <a:rPr lang="en-US" sz="1600" dirty="0" err="1" smtClean="0">
                <a:latin typeface="Calibri" pitchFamily="34" charset="0"/>
                <a:cs typeface="Calibri" pitchFamily="34" charset="0"/>
              </a:rPr>
              <a:t>como</a:t>
            </a:r>
            <a:r>
              <a:rPr lang="en-US" sz="1600" dirty="0" smtClean="0">
                <a:latin typeface="Calibri" pitchFamily="34" charset="0"/>
                <a:cs typeface="Calibri" pitchFamily="34" charset="0"/>
              </a:rPr>
              <a:t> PS </a:t>
            </a:r>
            <a:r>
              <a:rPr lang="en-US" sz="1600" dirty="0" err="1" smtClean="0">
                <a:latin typeface="Calibri" pitchFamily="34" charset="0"/>
                <a:cs typeface="Calibri" pitchFamily="34" charset="0"/>
              </a:rPr>
              <a:t>mientras</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encuentra</a:t>
            </a:r>
            <a:r>
              <a:rPr lang="en-US" sz="1600" dirty="0" smtClean="0">
                <a:latin typeface="Calibri" pitchFamily="34" charset="0"/>
                <a:cs typeface="Calibri" pitchFamily="34" charset="0"/>
              </a:rPr>
              <a:t> en la red de </a:t>
            </a:r>
            <a:r>
              <a:rPr lang="en-US" sz="1600" dirty="0" err="1" smtClean="0">
                <a:latin typeface="Calibri" pitchFamily="34" charset="0"/>
                <a:cs typeface="Calibri" pitchFamily="34" charset="0"/>
              </a:rPr>
              <a:t>acceso</a:t>
            </a:r>
            <a:r>
              <a:rPr lang="en-US" sz="1600" dirty="0" smtClean="0">
                <a:latin typeface="Calibri" pitchFamily="34" charset="0"/>
                <a:cs typeface="Calibri" pitchFamily="34" charset="0"/>
              </a:rPr>
              <a:t> LTE. </a:t>
            </a:r>
            <a:r>
              <a:rPr lang="en-US" sz="1600" dirty="0" err="1" smtClean="0">
                <a:latin typeface="Calibri" pitchFamily="34" charset="0"/>
                <a:cs typeface="Calibri" pitchFamily="34" charset="0"/>
              </a:rPr>
              <a:t>Esta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interfaz</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también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habilita</a:t>
            </a:r>
            <a:r>
              <a:rPr lang="en-US" sz="1600" dirty="0" smtClean="0">
                <a:latin typeface="Calibri" pitchFamily="34" charset="0"/>
                <a:cs typeface="Calibri" pitchFamily="34" charset="0"/>
              </a:rPr>
              <a:t> el paging CS a </a:t>
            </a:r>
            <a:r>
              <a:rPr lang="en-US" sz="1600" dirty="0" err="1" smtClean="0">
                <a:latin typeface="Calibri" pitchFamily="34" charset="0"/>
                <a:cs typeface="Calibri" pitchFamily="34" charset="0"/>
              </a:rPr>
              <a:t>través</a:t>
            </a:r>
            <a:r>
              <a:rPr lang="en-US" sz="1600" dirty="0" smtClean="0">
                <a:latin typeface="Calibri" pitchFamily="34" charset="0"/>
                <a:cs typeface="Calibri" pitchFamily="34" charset="0"/>
              </a:rPr>
              <a:t> del </a:t>
            </a:r>
            <a:r>
              <a:rPr lang="en-US" sz="1600" dirty="0" err="1" smtClean="0">
                <a:latin typeface="Calibri" pitchFamily="34" charset="0"/>
                <a:cs typeface="Calibri" pitchFamily="34" charset="0"/>
              </a:rPr>
              <a:t>acceso</a:t>
            </a:r>
            <a:r>
              <a:rPr lang="en-US" sz="1600" dirty="0" smtClean="0">
                <a:latin typeface="Calibri" pitchFamily="34" charset="0"/>
                <a:cs typeface="Calibri" pitchFamily="34" charset="0"/>
              </a:rPr>
              <a:t> LTE sin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dispositivo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deje</a:t>
            </a:r>
            <a:r>
              <a:rPr lang="en-US" sz="1600" dirty="0" smtClean="0">
                <a:latin typeface="Calibri" pitchFamily="34" charset="0"/>
                <a:cs typeface="Calibri" pitchFamily="34" charset="0"/>
              </a:rPr>
              <a:t> LTE. </a:t>
            </a:r>
          </a:p>
          <a:p>
            <a:pPr marL="585788" lvl="2" indent="-185738" algn="just">
              <a:buSzPct val="70000"/>
              <a:buNone/>
              <a:defRPr/>
            </a:pPr>
            <a:r>
              <a:rPr lang="en-US" sz="1600" dirty="0" smtClean="0">
                <a:latin typeface="Calibri" pitchFamily="34" charset="0"/>
                <a:cs typeface="Calibri" pitchFamily="34" charset="0"/>
              </a:rPr>
              <a:t>Si se </a:t>
            </a:r>
            <a:r>
              <a:rPr lang="en-US" sz="1600" dirty="0" err="1" smtClean="0">
                <a:latin typeface="Calibri" pitchFamily="34" charset="0"/>
                <a:cs typeface="Calibri" pitchFamily="34" charset="0"/>
              </a:rPr>
              <a:t>tiene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conexión</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datos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activa</a:t>
            </a:r>
            <a:r>
              <a:rPr lang="en-US" sz="1600" dirty="0" smtClean="0">
                <a:latin typeface="Calibri" pitchFamily="34" charset="0"/>
                <a:cs typeface="Calibri" pitchFamily="34" charset="0"/>
              </a:rPr>
              <a:t> en LTE y se produce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voz</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entrante</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envía</a:t>
            </a:r>
            <a:r>
              <a:rPr lang="en-US" sz="1600" dirty="0" smtClean="0">
                <a:latin typeface="Calibri" pitchFamily="34" charset="0"/>
                <a:cs typeface="Calibri" pitchFamily="34" charset="0"/>
              </a:rPr>
              <a:t> un </a:t>
            </a:r>
            <a:r>
              <a:rPr lang="en-US" sz="1600" b="1" i="1" dirty="0" err="1" smtClean="0">
                <a:latin typeface="Calibri" pitchFamily="34" charset="0"/>
                <a:cs typeface="Calibri" pitchFamily="34" charset="0"/>
              </a:rPr>
              <a:t>mensaje</a:t>
            </a:r>
            <a:r>
              <a:rPr lang="en-US" sz="1600" b="1" i="1" dirty="0" smtClean="0">
                <a:latin typeface="Calibri" pitchFamily="34" charset="0"/>
                <a:cs typeface="Calibri" pitchFamily="34" charset="0"/>
              </a:rPr>
              <a:t> de paging a </a:t>
            </a:r>
            <a:r>
              <a:rPr lang="en-US" sz="1600" b="1" i="1" dirty="0" err="1" smtClean="0">
                <a:latin typeface="Calibri" pitchFamily="34" charset="0"/>
                <a:cs typeface="Calibri" pitchFamily="34" charset="0"/>
              </a:rPr>
              <a:t>través</a:t>
            </a:r>
            <a:r>
              <a:rPr lang="en-US" sz="1600" b="1" i="1" dirty="0" smtClean="0">
                <a:latin typeface="Calibri" pitchFamily="34" charset="0"/>
                <a:cs typeface="Calibri" pitchFamily="34" charset="0"/>
              </a:rPr>
              <a:t> de LTE </a:t>
            </a:r>
            <a:r>
              <a:rPr lang="en-US" sz="1600" dirty="0" smtClean="0">
                <a:latin typeface="Calibri" pitchFamily="34" charset="0"/>
                <a:cs typeface="Calibri" pitchFamily="34" charset="0"/>
              </a:rPr>
              <a:t>al </a:t>
            </a:r>
            <a:r>
              <a:rPr lang="en-US" sz="1600" dirty="0" err="1" smtClean="0">
                <a:latin typeface="Calibri" pitchFamily="34" charset="0"/>
                <a:cs typeface="Calibri" pitchFamily="34" charset="0"/>
              </a:rPr>
              <a:t>dispositivo</a:t>
            </a:r>
            <a:r>
              <a:rPr lang="en-US" sz="1600" dirty="0" smtClean="0">
                <a:latin typeface="Calibri" pitchFamily="34" charset="0"/>
                <a:cs typeface="Calibri" pitchFamily="34" charset="0"/>
              </a:rPr>
              <a:t> del </a:t>
            </a:r>
            <a:r>
              <a:rPr lang="en-US" sz="1600" dirty="0" err="1" smtClean="0">
                <a:latin typeface="Calibri" pitchFamily="34" charset="0"/>
                <a:cs typeface="Calibri" pitchFamily="34" charset="0"/>
              </a:rPr>
              <a:t>usuario</a:t>
            </a:r>
            <a:r>
              <a:rPr lang="en-US" sz="1600" dirty="0" smtClean="0">
                <a:latin typeface="Calibri" pitchFamily="34" charset="0"/>
                <a:cs typeface="Calibri" pitchFamily="34" charset="0"/>
              </a:rPr>
              <a:t>.</a:t>
            </a:r>
          </a:p>
          <a:p>
            <a:pPr marL="585788" lvl="2" indent="-185738" algn="just">
              <a:buSzPct val="70000"/>
              <a:buNone/>
              <a:defRPr/>
            </a:pPr>
            <a:r>
              <a:rPr lang="en-US" sz="1600" dirty="0" smtClean="0">
                <a:latin typeface="Calibri" pitchFamily="34" charset="0"/>
                <a:cs typeface="Calibri" pitchFamily="34" charset="0"/>
              </a:rPr>
              <a:t>Este </a:t>
            </a:r>
            <a:r>
              <a:rPr lang="en-US" sz="1600" dirty="0" err="1" smtClean="0">
                <a:latin typeface="Calibri" pitchFamily="34" charset="0"/>
                <a:cs typeface="Calibri" pitchFamily="34" charset="0"/>
              </a:rPr>
              <a:t>mensaje</a:t>
            </a:r>
            <a:r>
              <a:rPr lang="en-US" sz="1600" dirty="0" smtClean="0">
                <a:latin typeface="Calibri" pitchFamily="34" charset="0"/>
                <a:cs typeface="Calibri" pitchFamily="34" charset="0"/>
              </a:rPr>
              <a:t> de paging </a:t>
            </a:r>
            <a:r>
              <a:rPr lang="en-US" sz="1600" dirty="0" err="1" smtClean="0">
                <a:latin typeface="Calibri" pitchFamily="34" charset="0"/>
                <a:cs typeface="Calibri" pitchFamily="34" charset="0"/>
              </a:rPr>
              <a:t>inicia</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proceso</a:t>
            </a:r>
            <a:r>
              <a:rPr lang="en-US" sz="1600" dirty="0" smtClean="0">
                <a:latin typeface="Calibri" pitchFamily="34" charset="0"/>
                <a:cs typeface="Calibri" pitchFamily="34" charset="0"/>
              </a:rPr>
              <a:t> de </a:t>
            </a:r>
            <a:r>
              <a:rPr lang="en-US" sz="1600" b="1" i="1" dirty="0" smtClean="0">
                <a:latin typeface="Calibri" pitchFamily="34" charset="0"/>
                <a:cs typeface="Calibri" pitchFamily="34" charset="0"/>
              </a:rPr>
              <a:t>CSFB</a:t>
            </a:r>
            <a:r>
              <a:rPr lang="en-US" sz="1600" dirty="0" smtClean="0">
                <a:latin typeface="Calibri" pitchFamily="34" charset="0"/>
                <a:cs typeface="Calibri" pitchFamily="34" charset="0"/>
              </a:rPr>
              <a:t> en el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dispositivo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envía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solicitud</a:t>
            </a:r>
            <a:r>
              <a:rPr lang="en-US" sz="1600" dirty="0" smtClean="0">
                <a:latin typeface="Calibri" pitchFamily="34" charset="0"/>
                <a:cs typeface="Calibri" pitchFamily="34" charset="0"/>
              </a:rPr>
              <a:t> a la red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realizar</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transición</a:t>
            </a:r>
            <a:r>
              <a:rPr lang="en-US" sz="1600" dirty="0" smtClean="0">
                <a:latin typeface="Calibri" pitchFamily="34" charset="0"/>
                <a:cs typeface="Calibri" pitchFamily="34" charset="0"/>
              </a:rPr>
              <a:t> a la red 2G/3G. </a:t>
            </a:r>
            <a:endParaRPr lang="en-US" sz="1600" dirty="0">
              <a:latin typeface="Calibri" pitchFamily="34" charset="0"/>
              <a:cs typeface="Calibri" pitchFamily="34" charset="0"/>
            </a:endParaRPr>
          </a:p>
          <a:p>
            <a:pPr marL="585788" lvl="2" indent="-185738" algn="just">
              <a:buSzPct val="70000"/>
              <a:buNone/>
              <a:defRPr/>
            </a:pP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vez</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realizado</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cambio</a:t>
            </a:r>
            <a:r>
              <a:rPr lang="en-US" sz="1600" dirty="0">
                <a:latin typeface="Calibri" pitchFamily="34" charset="0"/>
                <a:cs typeface="Calibri" pitchFamily="34" charset="0"/>
              </a:rPr>
              <a:t>,</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siguen</a:t>
            </a:r>
            <a:r>
              <a:rPr lang="en-US" sz="1600" dirty="0" smtClean="0">
                <a:latin typeface="Calibri" pitchFamily="34" charset="0"/>
                <a:cs typeface="Calibri" pitchFamily="34" charset="0"/>
              </a:rPr>
              <a:t> los </a:t>
            </a:r>
            <a:r>
              <a:rPr lang="en-US" sz="1600" dirty="0" err="1" smtClean="0">
                <a:latin typeface="Calibri" pitchFamily="34" charset="0"/>
                <a:cs typeface="Calibri" pitchFamily="34" charset="0"/>
              </a:rPr>
              <a:t>procedimientos</a:t>
            </a:r>
            <a:r>
              <a:rPr lang="en-US" sz="1600" dirty="0" smtClean="0">
                <a:latin typeface="Calibri" pitchFamily="34" charset="0"/>
                <a:cs typeface="Calibri" pitchFamily="34" charset="0"/>
              </a:rPr>
              <a:t> de </a:t>
            </a:r>
            <a:r>
              <a:rPr lang="en-US" sz="1600" b="1" i="1" dirty="0" err="1" smtClean="0">
                <a:latin typeface="Calibri" pitchFamily="34" charset="0"/>
                <a:cs typeface="Calibri" pitchFamily="34" charset="0"/>
              </a:rPr>
              <a:t>establecimiento</a:t>
            </a:r>
            <a:r>
              <a:rPr lang="en-US" sz="1600" b="1" i="1" dirty="0" smtClean="0">
                <a:latin typeface="Calibri" pitchFamily="34" charset="0"/>
                <a:cs typeface="Calibri" pitchFamily="34" charset="0"/>
              </a:rPr>
              <a:t> de la </a:t>
            </a:r>
            <a:r>
              <a:rPr lang="en-US" sz="1600" b="1" i="1" dirty="0" err="1" smtClean="0">
                <a:latin typeface="Calibri" pitchFamily="34" charset="0"/>
                <a:cs typeface="Calibri" pitchFamily="34" charset="0"/>
              </a:rPr>
              <a:t>llamada</a:t>
            </a:r>
            <a:r>
              <a:rPr lang="en-US" sz="1600" b="1" i="1" dirty="0" smtClean="0">
                <a:latin typeface="Calibri" pitchFamily="34" charset="0"/>
                <a:cs typeface="Calibri" pitchFamily="34" charset="0"/>
              </a:rPr>
              <a:t> de la red legacy</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correspondiente</a:t>
            </a:r>
            <a:r>
              <a:rPr lang="en-US" sz="1600" dirty="0" smtClean="0">
                <a:latin typeface="Calibri" pitchFamily="34" charset="0"/>
                <a:cs typeface="Calibri" pitchFamily="34" charset="0"/>
              </a:rPr>
              <a:t>. Las </a:t>
            </a:r>
            <a:r>
              <a:rPr lang="en-US" sz="1600" dirty="0" err="1" smtClean="0">
                <a:latin typeface="Calibri" pitchFamily="34" charset="0"/>
                <a:cs typeface="Calibri" pitchFamily="34" charset="0"/>
              </a:rPr>
              <a:t>llamadas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originadas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siguen</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mismo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proceso</a:t>
            </a:r>
            <a:r>
              <a:rPr lang="en-US" sz="1600" dirty="0" smtClean="0">
                <a:latin typeface="Calibri" pitchFamily="34" charset="0"/>
                <a:cs typeface="Calibri" pitchFamily="34" charset="0"/>
              </a:rPr>
              <a:t> de LTE </a:t>
            </a:r>
            <a:r>
              <a:rPr lang="en-US" sz="1600" dirty="0">
                <a:latin typeface="Calibri" pitchFamily="34" charset="0"/>
                <a:cs typeface="Calibri" pitchFamily="34" charset="0"/>
              </a:rPr>
              <a:t>(PS) </a:t>
            </a:r>
            <a:r>
              <a:rPr lang="en-US" sz="1600" dirty="0" smtClean="0">
                <a:latin typeface="Calibri" pitchFamily="34" charset="0"/>
                <a:cs typeface="Calibri" pitchFamily="34" charset="0"/>
              </a:rPr>
              <a:t>a </a:t>
            </a:r>
            <a:r>
              <a:rPr lang="en-US" sz="1600" dirty="0">
                <a:latin typeface="Calibri" pitchFamily="34" charset="0"/>
                <a:cs typeface="Calibri" pitchFamily="34" charset="0"/>
              </a:rPr>
              <a:t>2G/3G (CS), </a:t>
            </a:r>
            <a:r>
              <a:rPr lang="en-US" sz="1600" dirty="0" smtClean="0">
                <a:latin typeface="Calibri" pitchFamily="34" charset="0"/>
                <a:cs typeface="Calibri" pitchFamily="34" charset="0"/>
              </a:rPr>
              <a:t>con la </a:t>
            </a:r>
            <a:r>
              <a:rPr lang="en-US" sz="1600" dirty="0" err="1" smtClean="0">
                <a:latin typeface="Calibri" pitchFamily="34" charset="0"/>
                <a:cs typeface="Calibri" pitchFamily="34" charset="0"/>
              </a:rPr>
              <a:t>excepción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paso</a:t>
            </a:r>
            <a:r>
              <a:rPr lang="en-US" sz="1600" dirty="0" smtClean="0">
                <a:latin typeface="Calibri" pitchFamily="34" charset="0"/>
                <a:cs typeface="Calibri" pitchFamily="34" charset="0"/>
              </a:rPr>
              <a:t> del paging no </a:t>
            </a:r>
            <a:r>
              <a:rPr lang="en-US" sz="1600" dirty="0" err="1" smtClean="0">
                <a:latin typeface="Calibri" pitchFamily="34" charset="0"/>
                <a:cs typeface="Calibri" pitchFamily="34" charset="0"/>
              </a:rPr>
              <a:t>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necesario</a:t>
            </a:r>
            <a:r>
              <a:rPr lang="en-US" sz="1600" dirty="0" smtClean="0">
                <a:latin typeface="Calibri" pitchFamily="34" charset="0"/>
                <a:cs typeface="Calibri" pitchFamily="34" charset="0"/>
              </a:rPr>
              <a:t>. </a:t>
            </a:r>
          </a:p>
          <a:p>
            <a:pPr marL="585788" lvl="2" indent="-185738" algn="just">
              <a:buSzPct val="70000"/>
              <a:buNone/>
              <a:defRPr/>
            </a:pPr>
            <a:r>
              <a:rPr lang="en-US" sz="1600" dirty="0" err="1" smtClean="0">
                <a:latin typeface="Calibri" pitchFamily="34" charset="0"/>
                <a:cs typeface="Calibri" pitchFamily="34" charset="0"/>
              </a:rPr>
              <a:t>Cuando</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voz</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concluye</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vuelve</a:t>
            </a:r>
            <a:r>
              <a:rPr lang="en-US" sz="1600" dirty="0" smtClean="0">
                <a:latin typeface="Calibri" pitchFamily="34" charset="0"/>
                <a:cs typeface="Calibri" pitchFamily="34" charset="0"/>
              </a:rPr>
              <a:t> a LTE a </a:t>
            </a:r>
            <a:r>
              <a:rPr lang="en-US" sz="1600" dirty="0" err="1" smtClean="0">
                <a:latin typeface="Calibri" pitchFamily="34" charset="0"/>
                <a:cs typeface="Calibri" pitchFamily="34" charset="0"/>
              </a:rPr>
              <a:t>través</a:t>
            </a:r>
            <a:r>
              <a:rPr lang="en-US" sz="1600" dirty="0" smtClean="0">
                <a:latin typeface="Calibri" pitchFamily="34" charset="0"/>
                <a:cs typeface="Calibri" pitchFamily="34" charset="0"/>
              </a:rPr>
              <a:t> del </a:t>
            </a:r>
            <a:r>
              <a:rPr lang="en-US" sz="1600" dirty="0" err="1" smtClean="0">
                <a:latin typeface="Calibri" pitchFamily="34" charset="0"/>
                <a:cs typeface="Calibri" pitchFamily="34" charset="0"/>
              </a:rPr>
              <a:t>modo</a:t>
            </a:r>
            <a:r>
              <a:rPr lang="en-US" sz="1600" dirty="0" smtClean="0">
                <a:latin typeface="Calibri" pitchFamily="34" charset="0"/>
                <a:cs typeface="Calibri" pitchFamily="34" charset="0"/>
              </a:rPr>
              <a:t> IDLE o de los </a:t>
            </a:r>
            <a:r>
              <a:rPr lang="en-US" sz="1600" dirty="0" err="1" smtClean="0">
                <a:latin typeface="Calibri" pitchFamily="34" charset="0"/>
                <a:cs typeface="Calibri" pitchFamily="34" charset="0"/>
              </a:rPr>
              <a:t>procedimientos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movilidad</a:t>
            </a:r>
            <a:r>
              <a:rPr lang="en-US" sz="1600" dirty="0" smtClean="0">
                <a:latin typeface="Calibri" pitchFamily="34" charset="0"/>
                <a:cs typeface="Calibri" pitchFamily="34" charset="0"/>
              </a:rPr>
              <a:t> en </a:t>
            </a:r>
            <a:r>
              <a:rPr lang="en-US" sz="1600" dirty="0" err="1" smtClean="0">
                <a:latin typeface="Calibri" pitchFamily="34" charset="0"/>
                <a:cs typeface="Calibri" pitchFamily="34" charset="0"/>
              </a:rPr>
              <a:t>modo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dedicado</a:t>
            </a:r>
            <a:r>
              <a:rPr lang="en-US" sz="1600" dirty="0" smtClean="0">
                <a:latin typeface="Calibri" pitchFamily="34" charset="0"/>
                <a:cs typeface="Calibri" pitchFamily="34" charset="0"/>
              </a:rPr>
              <a:t>. </a:t>
            </a:r>
            <a:endParaRPr lang="en-US" sz="1600" dirty="0">
              <a:latin typeface="Calibri" pitchFamily="34" charset="0"/>
              <a:cs typeface="Calibri" pitchFamily="34" charset="0"/>
            </a:endParaRPr>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Procedimiento</a:t>
            </a:r>
            <a:endParaRPr lang="en-US" b="1" dirty="0"/>
          </a:p>
        </p:txBody>
      </p:sp>
      <p:pic>
        <p:nvPicPr>
          <p:cNvPr id="3074" name="Picture 2"/>
          <p:cNvPicPr>
            <a:picLocks noChangeAspect="1" noChangeArrowheads="1"/>
          </p:cNvPicPr>
          <p:nvPr/>
        </p:nvPicPr>
        <p:blipFill>
          <a:blip r:embed="rId3"/>
          <a:srcRect/>
          <a:stretch>
            <a:fillRect/>
          </a:stretch>
        </p:blipFill>
        <p:spPr bwMode="auto">
          <a:xfrm>
            <a:off x="3960000" y="1116000"/>
            <a:ext cx="4536919" cy="1800000"/>
          </a:xfrm>
          <a:prstGeom prst="rect">
            <a:avLst/>
          </a:prstGeom>
          <a:noFill/>
          <a:ln w="9525">
            <a:noFill/>
            <a:miter lim="800000"/>
            <a:headEnd/>
            <a:tailEnd/>
          </a:ln>
        </p:spPr>
      </p:pic>
      <p:pic>
        <p:nvPicPr>
          <p:cNvPr id="3075" name="Picture 3"/>
          <p:cNvPicPr>
            <a:picLocks noChangeAspect="1" noChangeArrowheads="1"/>
          </p:cNvPicPr>
          <p:nvPr/>
        </p:nvPicPr>
        <p:blipFill>
          <a:blip r:embed="rId4"/>
          <a:srcRect/>
          <a:stretch>
            <a:fillRect/>
          </a:stretch>
        </p:blipFill>
        <p:spPr bwMode="auto">
          <a:xfrm>
            <a:off x="3960000" y="2880000"/>
            <a:ext cx="4475328" cy="1800000"/>
          </a:xfrm>
          <a:prstGeom prst="rect">
            <a:avLst/>
          </a:prstGeom>
          <a:noFill/>
          <a:ln w="9525">
            <a:noFill/>
            <a:miter lim="800000"/>
            <a:headEnd/>
            <a:tailEnd/>
          </a:ln>
        </p:spPr>
      </p:pic>
      <p:pic>
        <p:nvPicPr>
          <p:cNvPr id="3076" name="Picture 4"/>
          <p:cNvPicPr>
            <a:picLocks noChangeAspect="1" noChangeArrowheads="1"/>
          </p:cNvPicPr>
          <p:nvPr/>
        </p:nvPicPr>
        <p:blipFill>
          <a:blip r:embed="rId5"/>
          <a:srcRect/>
          <a:stretch>
            <a:fillRect/>
          </a:stretch>
        </p:blipFill>
        <p:spPr bwMode="auto">
          <a:xfrm>
            <a:off x="3960000" y="4680000"/>
            <a:ext cx="4445367" cy="1800000"/>
          </a:xfrm>
          <a:prstGeom prst="rect">
            <a:avLst/>
          </a:prstGeom>
          <a:noFill/>
          <a:ln w="9525">
            <a:noFill/>
            <a:miter lim="800000"/>
            <a:headEnd/>
            <a:tailEnd/>
          </a:ln>
        </p:spPr>
      </p:pic>
      <p:sp>
        <p:nvSpPr>
          <p:cNvPr id="10" name="Curved Left Arrow 9"/>
          <p:cNvSpPr/>
          <p:nvPr/>
        </p:nvSpPr>
        <p:spPr>
          <a:xfrm>
            <a:off x="8463516" y="1711838"/>
            <a:ext cx="542260" cy="1977656"/>
          </a:xfrm>
          <a:prstGeom prst="curved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solidFill>
            </a:endParaRPr>
          </a:p>
        </p:txBody>
      </p:sp>
      <p:sp>
        <p:nvSpPr>
          <p:cNvPr id="11" name="Curved Left Arrow 10"/>
          <p:cNvSpPr/>
          <p:nvPr/>
        </p:nvSpPr>
        <p:spPr>
          <a:xfrm>
            <a:off x="8477694" y="3810000"/>
            <a:ext cx="542260" cy="1977656"/>
          </a:xfrm>
          <a:prstGeom prst="curvedLeftArrow">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chemeClr val="tx1"/>
              </a:solidFill>
            </a:endParaRPr>
          </a:p>
        </p:txBody>
      </p:sp>
      <p:sp>
        <p:nvSpPr>
          <p:cNvPr id="12" name="TextBox 11"/>
          <p:cNvSpPr txBox="1"/>
          <p:nvPr/>
        </p:nvSpPr>
        <p:spPr>
          <a:xfrm>
            <a:off x="726063" y="1852352"/>
            <a:ext cx="2506235"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Llamada</a:t>
            </a:r>
            <a:r>
              <a:rPr lang="en-US" sz="1400" dirty="0" smtClean="0"/>
              <a:t> de </a:t>
            </a:r>
            <a:r>
              <a:rPr lang="en-US" sz="1400" dirty="0" err="1" smtClean="0"/>
              <a:t>Voz</a:t>
            </a:r>
            <a:r>
              <a:rPr lang="en-US" sz="1400" dirty="0" smtClean="0"/>
              <a:t> </a:t>
            </a:r>
            <a:r>
              <a:rPr lang="en-US" sz="1400" dirty="0" err="1" smtClean="0"/>
              <a:t>Entrante</a:t>
            </a:r>
            <a:endParaRPr lang="en-US" sz="1400" dirty="0" smtClean="0"/>
          </a:p>
          <a:p>
            <a:pPr marL="296863" indent="-296863">
              <a:spcAft>
                <a:spcPct val="0"/>
              </a:spcAft>
              <a:buClr>
                <a:schemeClr val="bg2"/>
              </a:buClr>
              <a:buSzPct val="120000"/>
              <a:buFont typeface="Wingdings" pitchFamily="2" charset="2"/>
              <a:buChar char="§"/>
              <a:defRPr/>
            </a:pPr>
            <a:r>
              <a:rPr lang="en-US" sz="1400" dirty="0" smtClean="0"/>
              <a:t>Paging CS </a:t>
            </a:r>
            <a:r>
              <a:rPr lang="en-US" sz="1400" dirty="0" err="1" smtClean="0"/>
              <a:t>vía</a:t>
            </a:r>
            <a:r>
              <a:rPr lang="en-US" sz="1400" dirty="0" smtClean="0"/>
              <a:t> LTE</a:t>
            </a:r>
            <a:endParaRPr lang="en-US" sz="1400" dirty="0"/>
          </a:p>
        </p:txBody>
      </p:sp>
      <p:sp>
        <p:nvSpPr>
          <p:cNvPr id="13" name="TextBox 12"/>
          <p:cNvSpPr txBox="1"/>
          <p:nvPr/>
        </p:nvSpPr>
        <p:spPr>
          <a:xfrm>
            <a:off x="687077" y="3706028"/>
            <a:ext cx="2506235" cy="215444"/>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smtClean="0"/>
              <a:t>Circuit-Switched </a:t>
            </a:r>
            <a:r>
              <a:rPr lang="en-US" sz="1400" dirty="0" err="1" smtClean="0"/>
              <a:t>FallBack</a:t>
            </a:r>
            <a:endParaRPr lang="en-US" sz="1400" dirty="0"/>
          </a:p>
        </p:txBody>
      </p:sp>
      <p:sp>
        <p:nvSpPr>
          <p:cNvPr id="14" name="TextBox 13"/>
          <p:cNvSpPr txBox="1"/>
          <p:nvPr/>
        </p:nvSpPr>
        <p:spPr>
          <a:xfrm>
            <a:off x="718974" y="5343375"/>
            <a:ext cx="2506235" cy="430887"/>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marL="296863" indent="-296863">
              <a:spcAft>
                <a:spcPct val="0"/>
              </a:spcAft>
              <a:buClr>
                <a:schemeClr val="bg2"/>
              </a:buClr>
              <a:buSzPct val="120000"/>
              <a:buFont typeface="Wingdings" pitchFamily="2" charset="2"/>
              <a:buChar char="§"/>
              <a:defRPr/>
            </a:pPr>
            <a:r>
              <a:rPr lang="en-US" sz="1400" dirty="0" err="1" smtClean="0"/>
              <a:t>Regreso</a:t>
            </a:r>
            <a:r>
              <a:rPr lang="en-US" sz="1400" dirty="0" smtClean="0"/>
              <a:t> a LTE </a:t>
            </a:r>
            <a:r>
              <a:rPr lang="en-US" sz="1400" dirty="0" err="1" smtClean="0"/>
              <a:t>tras</a:t>
            </a:r>
            <a:r>
              <a:rPr lang="en-US" sz="1400" dirty="0" smtClean="0"/>
              <a:t> la </a:t>
            </a:r>
            <a:r>
              <a:rPr lang="en-US" sz="1400" dirty="0" err="1" smtClean="0"/>
              <a:t>llamada</a:t>
            </a:r>
            <a:r>
              <a:rPr lang="en-US" sz="1400" dirty="0" smtClean="0"/>
              <a:t> de </a:t>
            </a:r>
            <a:r>
              <a:rPr lang="en-US" sz="1400" dirty="0" err="1" smtClean="0"/>
              <a:t>voz</a:t>
            </a:r>
            <a:endParaRPr lang="en-US" sz="1400" dirty="0"/>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Procedimiento</a:t>
            </a:r>
            <a:endParaRPr lang="en-US" b="1" dirty="0"/>
          </a:p>
        </p:txBody>
      </p:sp>
      <p:pic>
        <p:nvPicPr>
          <p:cNvPr id="2050" name="Picture 2"/>
          <p:cNvPicPr>
            <a:picLocks noChangeAspect="1" noChangeArrowheads="1"/>
          </p:cNvPicPr>
          <p:nvPr/>
        </p:nvPicPr>
        <p:blipFill>
          <a:blip r:embed="rId3"/>
          <a:srcRect/>
          <a:stretch>
            <a:fillRect/>
          </a:stretch>
        </p:blipFill>
        <p:spPr bwMode="auto">
          <a:xfrm>
            <a:off x="2413591" y="646896"/>
            <a:ext cx="6488149" cy="5934658"/>
          </a:xfrm>
          <a:prstGeom prst="rect">
            <a:avLst/>
          </a:prstGeom>
          <a:noFill/>
          <a:ln w="9525">
            <a:noFill/>
            <a:miter lim="800000"/>
            <a:headEnd/>
            <a:tailEnd/>
          </a:ln>
        </p:spPr>
      </p:pic>
      <p:sp>
        <p:nvSpPr>
          <p:cNvPr id="8" name="Flowchart: Alternate Process 7"/>
          <p:cNvSpPr/>
          <p:nvPr/>
        </p:nvSpPr>
        <p:spPr>
          <a:xfrm>
            <a:off x="2594344" y="4699591"/>
            <a:ext cx="6092456" cy="340242"/>
          </a:xfrm>
          <a:prstGeom prst="flowChartAlternateProcess">
            <a:avLst/>
          </a:prstGeom>
          <a:noFill/>
          <a:ln w="317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9" name="Flowchart: Alternate Process 8"/>
          <p:cNvSpPr/>
          <p:nvPr/>
        </p:nvSpPr>
        <p:spPr>
          <a:xfrm>
            <a:off x="2289544" y="3023191"/>
            <a:ext cx="1803991" cy="340242"/>
          </a:xfrm>
          <a:prstGeom prst="flowChartAlternateProcess">
            <a:avLst/>
          </a:prstGeom>
          <a:noFill/>
          <a:ln w="317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Procedimiento</a:t>
            </a:r>
            <a:endParaRPr lang="en-US" b="1" dirty="0"/>
          </a:p>
        </p:txBody>
      </p:sp>
      <p:sp>
        <p:nvSpPr>
          <p:cNvPr id="6" name="Rectangle 5"/>
          <p:cNvSpPr>
            <a:spLocks noGrp="1" noChangeArrowheads="1"/>
          </p:cNvSpPr>
          <p:nvPr>
            <p:ph type="body" idx="4294967295"/>
          </p:nvPr>
        </p:nvSpPr>
        <p:spPr>
          <a:xfrm>
            <a:off x="467831" y="1933481"/>
            <a:ext cx="8314661" cy="2215991"/>
          </a:xfrm>
        </p:spPr>
        <p:txBody>
          <a:bodyPr/>
          <a:lstStyle/>
          <a:p>
            <a:pPr marL="585788" lvl="2" indent="-185738" algn="just">
              <a:buSzPct val="70000"/>
              <a:buNone/>
              <a:defRPr/>
            </a:pPr>
            <a:r>
              <a:rPr lang="en-US" sz="1600" dirty="0" smtClean="0">
                <a:latin typeface="Calibri" pitchFamily="34" charset="0"/>
                <a:cs typeface="Calibri" pitchFamily="34" charset="0"/>
              </a:rPr>
              <a:t>La </a:t>
            </a:r>
            <a:r>
              <a:rPr lang="en-US" sz="1600" dirty="0" err="1" smtClean="0">
                <a:latin typeface="Calibri" pitchFamily="34" charset="0"/>
                <a:cs typeface="Calibri" pitchFamily="34" charset="0"/>
              </a:rPr>
              <a:t>liberación</a:t>
            </a:r>
            <a:r>
              <a:rPr lang="en-US" sz="1600" dirty="0" smtClean="0">
                <a:latin typeface="Calibri" pitchFamily="34" charset="0"/>
                <a:cs typeface="Calibri" pitchFamily="34" charset="0"/>
              </a:rPr>
              <a:t> de la </a:t>
            </a:r>
            <a:r>
              <a:rPr lang="en-US" sz="1600" dirty="0" err="1" smtClean="0">
                <a:latin typeface="Calibri" pitchFamily="34" charset="0"/>
                <a:cs typeface="Calibri" pitchFamily="34" charset="0"/>
              </a:rPr>
              <a:t>conexión</a:t>
            </a:r>
            <a:r>
              <a:rPr lang="en-US" sz="1600" dirty="0" smtClean="0">
                <a:latin typeface="Calibri" pitchFamily="34" charset="0"/>
                <a:cs typeface="Calibri" pitchFamily="34" charset="0"/>
              </a:rPr>
              <a:t> RRC con </a:t>
            </a:r>
            <a:r>
              <a:rPr lang="en-US" sz="1600" dirty="0" err="1" smtClean="0">
                <a:latin typeface="Calibri" pitchFamily="34" charset="0"/>
                <a:cs typeface="Calibri" pitchFamily="34" charset="0"/>
              </a:rPr>
              <a:t>redirección</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utiliza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terminar</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conexión</a:t>
            </a:r>
            <a:r>
              <a:rPr lang="en-US" sz="1600" dirty="0" smtClean="0">
                <a:latin typeface="Calibri" pitchFamily="34" charset="0"/>
                <a:cs typeface="Calibri" pitchFamily="34" charset="0"/>
              </a:rPr>
              <a:t> RRC y al </a:t>
            </a:r>
            <a:r>
              <a:rPr lang="en-US" sz="1600" dirty="0" err="1" smtClean="0">
                <a:latin typeface="Calibri" pitchFamily="34" charset="0"/>
                <a:cs typeface="Calibri" pitchFamily="34" charset="0"/>
              </a:rPr>
              <a:t>mismo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tiempo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proporciona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información</a:t>
            </a:r>
            <a:r>
              <a:rPr lang="en-US" sz="1600" dirty="0" smtClean="0">
                <a:latin typeface="Calibri" pitchFamily="34" charset="0"/>
                <a:cs typeface="Calibri" pitchFamily="34" charset="0"/>
              </a:rPr>
              <a:t> al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relacionada</a:t>
            </a:r>
            <a:r>
              <a:rPr lang="en-US" sz="1600" dirty="0" smtClean="0">
                <a:latin typeface="Calibri" pitchFamily="34" charset="0"/>
                <a:cs typeface="Calibri" pitchFamily="34" charset="0"/>
              </a:rPr>
              <a:t> con la </a:t>
            </a:r>
            <a:r>
              <a:rPr lang="en-US" sz="1600" dirty="0" err="1" smtClean="0">
                <a:latin typeface="Calibri" pitchFamily="34" charset="0"/>
                <a:cs typeface="Calibri" pitchFamily="34" charset="0"/>
              </a:rPr>
              <a:t>celda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destino</a:t>
            </a:r>
            <a:r>
              <a:rPr lang="en-US" sz="1600" dirty="0" smtClean="0">
                <a:latin typeface="Calibri" pitchFamily="34" charset="0"/>
                <a:cs typeface="Calibri" pitchFamily="34" charset="0"/>
              </a:rPr>
              <a:t> de la </a:t>
            </a:r>
            <a:r>
              <a:rPr lang="en-US" sz="1600" dirty="0" err="1" smtClean="0">
                <a:latin typeface="Calibri" pitchFamily="34" charset="0"/>
                <a:cs typeface="Calibri" pitchFamily="34" charset="0"/>
              </a:rPr>
              <a:t>tecnología</a:t>
            </a:r>
            <a:r>
              <a:rPr lang="en-US" sz="1600" dirty="0">
                <a:latin typeface="Calibri" pitchFamily="34" charset="0"/>
                <a:cs typeface="Calibri" pitchFamily="34" charset="0"/>
              </a:rPr>
              <a:t> </a:t>
            </a:r>
            <a:r>
              <a:rPr lang="en-US" sz="1600" dirty="0" smtClean="0">
                <a:latin typeface="Calibri" pitchFamily="34" charset="0"/>
                <a:cs typeface="Calibri" pitchFamily="34" charset="0"/>
              </a:rPr>
              <a:t>de </a:t>
            </a:r>
            <a:r>
              <a:rPr lang="en-US" sz="1600" dirty="0" err="1" smtClean="0">
                <a:latin typeface="Calibri" pitchFamily="34" charset="0"/>
                <a:cs typeface="Calibri" pitchFamily="34" charset="0"/>
              </a:rPr>
              <a:t>acceso</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procedimiento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iniciado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por</a:t>
            </a:r>
            <a:r>
              <a:rPr lang="en-US" sz="1600" dirty="0" smtClean="0">
                <a:latin typeface="Calibri" pitchFamily="34" charset="0"/>
                <a:cs typeface="Calibri" pitchFamily="34" charset="0"/>
              </a:rPr>
              <a:t> la radio base (E-UTRAN) </a:t>
            </a:r>
            <a:r>
              <a:rPr lang="en-US" sz="1600" dirty="0" err="1" smtClean="0">
                <a:latin typeface="Calibri" pitchFamily="34" charset="0"/>
                <a:cs typeface="Calibri" pitchFamily="34" charset="0"/>
              </a:rPr>
              <a:t>enviando</a:t>
            </a:r>
            <a:r>
              <a:rPr lang="en-US" sz="1600" dirty="0" smtClean="0">
                <a:latin typeface="Calibri" pitchFamily="34" charset="0"/>
                <a:cs typeface="Calibri" pitchFamily="34" charset="0"/>
              </a:rPr>
              <a:t> al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un </a:t>
            </a:r>
            <a:r>
              <a:rPr lang="en-US" sz="1600" dirty="0" err="1" smtClean="0">
                <a:latin typeface="Calibri" pitchFamily="34" charset="0"/>
                <a:cs typeface="Calibri" pitchFamily="34" charset="0"/>
              </a:rPr>
              <a:t>mensaje</a:t>
            </a:r>
            <a:r>
              <a:rPr lang="en-US" sz="1600" dirty="0" smtClean="0">
                <a:latin typeface="Calibri" pitchFamily="34" charset="0"/>
                <a:cs typeface="Calibri" pitchFamily="34" charset="0"/>
              </a:rPr>
              <a:t> </a:t>
            </a:r>
            <a:r>
              <a:rPr lang="en-US" sz="1600" b="1" i="1" dirty="0" err="1" smtClean="0">
                <a:latin typeface="Calibri" pitchFamily="34" charset="0"/>
                <a:cs typeface="Calibri" pitchFamily="34" charset="0"/>
              </a:rPr>
              <a:t>RRCConnectionRelease</a:t>
            </a:r>
            <a:r>
              <a:rPr lang="en-US" sz="1600" dirty="0" smtClean="0">
                <a:latin typeface="Calibri" pitchFamily="34" charset="0"/>
                <a:cs typeface="Calibri" pitchFamily="34" charset="0"/>
              </a:rPr>
              <a:t>.</a:t>
            </a:r>
          </a:p>
          <a:p>
            <a:pPr marL="585788" lvl="2" indent="-185738" algn="just">
              <a:buSzPct val="70000"/>
              <a:buNone/>
              <a:defRPr/>
            </a:pPr>
            <a:r>
              <a:rPr lang="en-US" sz="1600" dirty="0" smtClean="0">
                <a:latin typeface="Calibri" pitchFamily="34" charset="0"/>
                <a:cs typeface="Calibri" pitchFamily="34" charset="0"/>
              </a:rPr>
              <a:t>Si se </a:t>
            </a:r>
            <a:r>
              <a:rPr lang="en-US" sz="1600" dirty="0" err="1" smtClean="0">
                <a:latin typeface="Calibri" pitchFamily="34" charset="0"/>
                <a:cs typeface="Calibri" pitchFamily="34" charset="0"/>
              </a:rPr>
              <a:t>tiene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implementar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redirección</a:t>
            </a:r>
            <a:r>
              <a:rPr lang="en-US" sz="1600" dirty="0" smtClean="0">
                <a:latin typeface="Calibri" pitchFamily="34" charset="0"/>
                <a:cs typeface="Calibri" pitchFamily="34" charset="0"/>
              </a:rPr>
              <a:t> a </a:t>
            </a:r>
            <a:r>
              <a:rPr lang="en-US" sz="1600" dirty="0" err="1" smtClean="0">
                <a:latin typeface="Calibri" pitchFamily="34" charset="0"/>
                <a:cs typeface="Calibri" pitchFamily="34" charset="0"/>
              </a:rPr>
              <a:t>otra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tecnología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información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está</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contenida</a:t>
            </a:r>
            <a:r>
              <a:rPr lang="en-US" sz="1600" dirty="0" smtClean="0">
                <a:latin typeface="Calibri" pitchFamily="34" charset="0"/>
                <a:cs typeface="Calibri" pitchFamily="34" charset="0"/>
              </a:rPr>
              <a:t> en el </a:t>
            </a:r>
            <a:r>
              <a:rPr lang="en-US" sz="1600" dirty="0" err="1" smtClean="0">
                <a:latin typeface="Calibri" pitchFamily="34" charset="0"/>
                <a:cs typeface="Calibri" pitchFamily="34" charset="0"/>
              </a:rPr>
              <a:t>mensaje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RRCConnectionRelease</a:t>
            </a:r>
            <a:r>
              <a:rPr lang="en-US" sz="1600" dirty="0" smtClean="0">
                <a:latin typeface="Calibri" pitchFamily="34" charset="0"/>
                <a:cs typeface="Calibri" pitchFamily="34" charset="0"/>
              </a:rPr>
              <a:t> y </a:t>
            </a:r>
            <a:r>
              <a:rPr lang="en-US" sz="1600" dirty="0">
                <a:latin typeface="Calibri" pitchFamily="34" charset="0"/>
                <a:cs typeface="Calibri" pitchFamily="34" charset="0"/>
              </a:rPr>
              <a:t>e</a:t>
            </a:r>
            <a:r>
              <a:rPr lang="en-US" sz="1600" dirty="0" smtClean="0">
                <a:latin typeface="Calibri" pitchFamily="34" charset="0"/>
                <a:cs typeface="Calibri" pitchFamily="34" charset="0"/>
              </a:rPr>
              <a:t>l </a:t>
            </a:r>
            <a:r>
              <a:rPr lang="en-US" sz="1600" dirty="0" err="1" smtClean="0">
                <a:latin typeface="Calibri" pitchFamily="34" charset="0"/>
                <a:cs typeface="Calibri" pitchFamily="34" charset="0"/>
              </a:rPr>
              <a:t>elemento</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información</a:t>
            </a:r>
            <a:r>
              <a:rPr lang="en-US" sz="1600" dirty="0" smtClean="0">
                <a:latin typeface="Calibri" pitchFamily="34" charset="0"/>
                <a:cs typeface="Calibri" pitchFamily="34" charset="0"/>
              </a:rPr>
              <a:t> </a:t>
            </a:r>
            <a:r>
              <a:rPr lang="en-US" sz="1600" b="1" i="1" dirty="0" err="1" smtClean="0">
                <a:latin typeface="Calibri" pitchFamily="34" charset="0"/>
                <a:cs typeface="Calibri" pitchFamily="34" charset="0"/>
              </a:rPr>
              <a:t>redirectedCarrierInfo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indica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frecuencia</a:t>
            </a:r>
            <a:r>
              <a:rPr lang="en-US" sz="1600" dirty="0" smtClean="0">
                <a:latin typeface="Calibri" pitchFamily="34" charset="0"/>
                <a:cs typeface="Calibri" pitchFamily="34" charset="0"/>
              </a:rPr>
              <a:t> de la </a:t>
            </a:r>
            <a:r>
              <a:rPr lang="en-US" sz="1600" dirty="0" err="1" smtClean="0">
                <a:latin typeface="Calibri" pitchFamily="34" charset="0"/>
                <a:cs typeface="Calibri" pitchFamily="34" charset="0"/>
              </a:rPr>
              <a:t>portadora</a:t>
            </a:r>
            <a:r>
              <a:rPr lang="en-US" sz="1600" dirty="0" smtClean="0">
                <a:latin typeface="Calibri" pitchFamily="34" charset="0"/>
                <a:cs typeface="Calibri" pitchFamily="34" charset="0"/>
              </a:rPr>
              <a:t> de la </a:t>
            </a:r>
            <a:r>
              <a:rPr lang="en-US" sz="1600" dirty="0" err="1" smtClean="0">
                <a:latin typeface="Calibri" pitchFamily="34" charset="0"/>
                <a:cs typeface="Calibri" pitchFamily="34" charset="0"/>
              </a:rPr>
              <a:t>tecnología</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acceso</a:t>
            </a:r>
            <a:r>
              <a:rPr lang="en-US" sz="1600" dirty="0" smtClean="0">
                <a:latin typeface="Calibri" pitchFamily="34" charset="0"/>
                <a:cs typeface="Calibri" pitchFamily="34" charset="0"/>
              </a:rPr>
              <a:t> a la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terminal </a:t>
            </a:r>
            <a:r>
              <a:rPr lang="en-US" sz="1600" dirty="0" err="1" smtClean="0">
                <a:latin typeface="Calibri" pitchFamily="34" charset="0"/>
                <a:cs typeface="Calibri" pitchFamily="34" charset="0"/>
              </a:rPr>
              <a:t>debe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realizar</a:t>
            </a:r>
            <a:r>
              <a:rPr lang="en-US" sz="1600" dirty="0" smtClean="0">
                <a:latin typeface="Calibri" pitchFamily="34" charset="0"/>
                <a:cs typeface="Calibri" pitchFamily="34" charset="0"/>
              </a:rPr>
              <a:t> el fallback.  El terminal </a:t>
            </a:r>
            <a:r>
              <a:rPr lang="en-US" sz="1600" dirty="0" err="1" smtClean="0">
                <a:latin typeface="Calibri" pitchFamily="34" charset="0"/>
                <a:cs typeface="Calibri" pitchFamily="34" charset="0"/>
              </a:rPr>
              <a:t>utiliza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portadora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seleccionar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celda</a:t>
            </a:r>
            <a:r>
              <a:rPr lang="en-US" sz="1600" dirty="0" smtClean="0">
                <a:latin typeface="Calibri" pitchFamily="34" charset="0"/>
                <a:cs typeface="Calibri" pitchFamily="34" charset="0"/>
              </a:rPr>
              <a:t> con </a:t>
            </a:r>
            <a:r>
              <a:rPr lang="en-US" sz="1600" dirty="0" err="1" smtClean="0">
                <a:latin typeface="Calibri" pitchFamily="34" charset="0"/>
                <a:cs typeface="Calibri" pitchFamily="34" charset="0"/>
              </a:rPr>
              <a:t>condiciones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aceptables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acampar</a:t>
            </a:r>
            <a:r>
              <a:rPr lang="en-US" sz="1600" dirty="0" smtClean="0">
                <a:latin typeface="Calibri" pitchFamily="34" charset="0"/>
                <a:cs typeface="Calibri" pitchFamily="34" charset="0"/>
              </a:rPr>
              <a:t>. </a:t>
            </a:r>
            <a:endParaRPr lang="en-US" sz="1600" dirty="0">
              <a:latin typeface="Calibri" pitchFamily="34" charset="0"/>
              <a:cs typeface="Calibri" pitchFamily="34" charset="0"/>
            </a:endParaRPr>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Procedimiento</a:t>
            </a:r>
            <a:endParaRPr lang="en-US" b="1" dirty="0"/>
          </a:p>
        </p:txBody>
      </p:sp>
      <p:pic>
        <p:nvPicPr>
          <p:cNvPr id="5122" name="Picture 2"/>
          <p:cNvPicPr>
            <a:picLocks noChangeAspect="1" noChangeArrowheads="1"/>
          </p:cNvPicPr>
          <p:nvPr/>
        </p:nvPicPr>
        <p:blipFill>
          <a:blip r:embed="rId3"/>
          <a:srcRect/>
          <a:stretch>
            <a:fillRect/>
          </a:stretch>
        </p:blipFill>
        <p:spPr bwMode="auto">
          <a:xfrm>
            <a:off x="903103" y="1741746"/>
            <a:ext cx="7485063" cy="4629150"/>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smtClean="0"/>
              <a:t>CSFB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TRACKING AREA</a:t>
            </a:r>
            <a:endParaRPr lang="en-US" b="1" dirty="0"/>
          </a:p>
        </p:txBody>
      </p:sp>
      <p:sp>
        <p:nvSpPr>
          <p:cNvPr id="6" name="Rectangle 5"/>
          <p:cNvSpPr>
            <a:spLocks noGrp="1" noChangeArrowheads="1"/>
          </p:cNvSpPr>
          <p:nvPr>
            <p:ph type="body" idx="4294967295"/>
          </p:nvPr>
        </p:nvSpPr>
        <p:spPr>
          <a:xfrm>
            <a:off x="467831" y="1933481"/>
            <a:ext cx="8314661" cy="4431983"/>
          </a:xfrm>
        </p:spPr>
        <p:txBody>
          <a:bodyPr/>
          <a:lstStyle/>
          <a:p>
            <a:pPr marL="585788" lvl="2" indent="-185738" algn="just">
              <a:buSzPct val="70000"/>
              <a:buNone/>
              <a:defRPr/>
            </a:pPr>
            <a:r>
              <a:rPr lang="en-US" sz="1600" dirty="0" smtClean="0">
                <a:latin typeface="Calibri" pitchFamily="34" charset="0"/>
                <a:cs typeface="Calibri" pitchFamily="34" charset="0"/>
              </a:rPr>
              <a:t>En el </a:t>
            </a:r>
            <a:r>
              <a:rPr lang="en-US" sz="1600" dirty="0" err="1" smtClean="0">
                <a:latin typeface="Calibri" pitchFamily="34" charset="0"/>
                <a:cs typeface="Calibri" pitchFamily="34" charset="0"/>
              </a:rPr>
              <a:t>dominio</a:t>
            </a:r>
            <a:r>
              <a:rPr lang="en-US" sz="1600" dirty="0" smtClean="0">
                <a:latin typeface="Calibri" pitchFamily="34" charset="0"/>
                <a:cs typeface="Calibri" pitchFamily="34" charset="0"/>
              </a:rPr>
              <a:t> CS, el </a:t>
            </a:r>
            <a:r>
              <a:rPr lang="en-US" sz="1600" dirty="0" err="1" smtClean="0">
                <a:latin typeface="Calibri" pitchFamily="34" charset="0"/>
                <a:cs typeface="Calibri" pitchFamily="34" charset="0"/>
              </a:rPr>
              <a:t>área</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cobertura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está</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dividida</a:t>
            </a:r>
            <a:r>
              <a:rPr lang="en-US" sz="1600" dirty="0" smtClean="0">
                <a:latin typeface="Calibri" pitchFamily="34" charset="0"/>
                <a:cs typeface="Calibri" pitchFamily="34" charset="0"/>
              </a:rPr>
              <a:t> en “</a:t>
            </a:r>
            <a:r>
              <a:rPr lang="en-US" sz="1600" b="1" i="1" dirty="0" smtClean="0">
                <a:latin typeface="Calibri" pitchFamily="34" charset="0"/>
                <a:cs typeface="Calibri" pitchFamily="34" charset="0"/>
              </a:rPr>
              <a:t>Location Areas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contienen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tanto</a:t>
            </a:r>
            <a:r>
              <a:rPr lang="en-US" sz="1600" dirty="0" smtClean="0">
                <a:latin typeface="Calibri" pitchFamily="34" charset="0"/>
                <a:cs typeface="Calibri" pitchFamily="34" charset="0"/>
              </a:rPr>
              <a:t> a </a:t>
            </a:r>
            <a:r>
              <a:rPr lang="en-US" sz="1600" dirty="0" err="1" smtClean="0">
                <a:latin typeface="Calibri" pitchFamily="34" charset="0"/>
                <a:cs typeface="Calibri" pitchFamily="34" charset="0"/>
              </a:rPr>
              <a:t>celdas</a:t>
            </a:r>
            <a:r>
              <a:rPr lang="en-US" sz="1600" dirty="0" smtClean="0">
                <a:latin typeface="Calibri" pitchFamily="34" charset="0"/>
                <a:cs typeface="Calibri" pitchFamily="34" charset="0"/>
              </a:rPr>
              <a:t> GSM </a:t>
            </a:r>
            <a:r>
              <a:rPr lang="en-US" sz="1600" dirty="0" err="1" smtClean="0">
                <a:latin typeface="Calibri" pitchFamily="34" charset="0"/>
                <a:cs typeface="Calibri" pitchFamily="34" charset="0"/>
              </a:rPr>
              <a:t>como</a:t>
            </a:r>
            <a:r>
              <a:rPr lang="en-US" sz="1600" dirty="0" smtClean="0">
                <a:latin typeface="Calibri" pitchFamily="34" charset="0"/>
                <a:cs typeface="Calibri" pitchFamily="34" charset="0"/>
              </a:rPr>
              <a:t> UMTS. En el </a:t>
            </a:r>
            <a:r>
              <a:rPr lang="en-US" sz="1600" dirty="0" err="1" smtClean="0">
                <a:latin typeface="Calibri" pitchFamily="34" charset="0"/>
                <a:cs typeface="Calibri" pitchFamily="34" charset="0"/>
              </a:rPr>
              <a:t>caso</a:t>
            </a:r>
            <a:r>
              <a:rPr lang="en-US" sz="1600" dirty="0" smtClean="0">
                <a:latin typeface="Calibri" pitchFamily="34" charset="0"/>
                <a:cs typeface="Calibri" pitchFamily="34" charset="0"/>
              </a:rPr>
              <a:t> de LTE, </a:t>
            </a:r>
            <a:r>
              <a:rPr lang="en-US" sz="1600" dirty="0" err="1" smtClean="0">
                <a:latin typeface="Calibri" pitchFamily="34" charset="0"/>
                <a:cs typeface="Calibri" pitchFamily="34" charset="0"/>
              </a:rPr>
              <a:t>las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áreas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cobertura</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dividen</a:t>
            </a:r>
            <a:r>
              <a:rPr lang="en-US" sz="1600" dirty="0" smtClean="0">
                <a:latin typeface="Calibri" pitchFamily="34" charset="0"/>
                <a:cs typeface="Calibri" pitchFamily="34" charset="0"/>
              </a:rPr>
              <a:t> en “</a:t>
            </a:r>
            <a:r>
              <a:rPr lang="en-US" sz="1600" b="1" i="1" dirty="0" smtClean="0">
                <a:latin typeface="Calibri" pitchFamily="34" charset="0"/>
                <a:cs typeface="Calibri" pitchFamily="34" charset="0"/>
              </a:rPr>
              <a:t>Tracking Areas</a:t>
            </a:r>
            <a:r>
              <a:rPr lang="en-US" sz="1600" dirty="0" smtClean="0">
                <a:latin typeface="Calibri" pitchFamily="34" charset="0"/>
                <a:cs typeface="Calibri" pitchFamily="34" charset="0"/>
              </a:rPr>
              <a:t>”.</a:t>
            </a:r>
          </a:p>
          <a:p>
            <a:pPr marL="585788" lvl="2" indent="-185738" algn="just">
              <a:buSzPct val="70000"/>
              <a:buNone/>
              <a:defRPr/>
            </a:pPr>
            <a:r>
              <a:rPr lang="en-US" sz="1600" dirty="0" smtClean="0">
                <a:latin typeface="Calibri" pitchFamily="34" charset="0"/>
                <a:cs typeface="Calibri" pitchFamily="34" charset="0"/>
              </a:rPr>
              <a:t>Los LA y TA </a:t>
            </a:r>
            <a:r>
              <a:rPr lang="en-US" sz="1600" dirty="0" err="1" smtClean="0">
                <a:latin typeface="Calibri" pitchFamily="34" charset="0"/>
                <a:cs typeface="Calibri" pitchFamily="34" charset="0"/>
              </a:rPr>
              <a:t>generalmente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cubren</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mismo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área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geográfica</a:t>
            </a:r>
            <a:r>
              <a:rPr lang="en-US" sz="1600" dirty="0" smtClean="0">
                <a:latin typeface="Calibri" pitchFamily="34" charset="0"/>
                <a:cs typeface="Calibri" pitchFamily="34" charset="0"/>
              </a:rPr>
              <a:t>, lo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implica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un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puede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acceder</a:t>
            </a:r>
            <a:r>
              <a:rPr lang="en-US" sz="1600" dirty="0" smtClean="0">
                <a:latin typeface="Calibri" pitchFamily="34" charset="0"/>
                <a:cs typeface="Calibri" pitchFamily="34" charset="0"/>
              </a:rPr>
              <a:t> a WCDMA/GMS y LTE, </a:t>
            </a:r>
            <a:r>
              <a:rPr lang="en-US" sz="1600" dirty="0" err="1" smtClean="0">
                <a:latin typeface="Calibri" pitchFamily="34" charset="0"/>
                <a:cs typeface="Calibri" pitchFamily="34" charset="0"/>
              </a:rPr>
              <a:t>siempre</a:t>
            </a:r>
            <a:r>
              <a:rPr lang="en-US" sz="1600" dirty="0" smtClean="0">
                <a:latin typeface="Calibri" pitchFamily="34" charset="0"/>
                <a:cs typeface="Calibri" pitchFamily="34" charset="0"/>
              </a:rPr>
              <a:t> y </a:t>
            </a:r>
            <a:r>
              <a:rPr lang="en-US" sz="1600" dirty="0" err="1" smtClean="0">
                <a:latin typeface="Calibri" pitchFamily="34" charset="0"/>
                <a:cs typeface="Calibri" pitchFamily="34" charset="0"/>
              </a:rPr>
              <a:t>cuando</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soporte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todos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estos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accesos</a:t>
            </a:r>
            <a:r>
              <a:rPr lang="en-US" sz="1600" dirty="0" smtClean="0">
                <a:latin typeface="Calibri" pitchFamily="34" charset="0"/>
                <a:cs typeface="Calibri" pitchFamily="34" charset="0"/>
              </a:rPr>
              <a:t>. </a:t>
            </a:r>
          </a:p>
          <a:p>
            <a:pPr marL="585788" lvl="2" indent="-185738" algn="just">
              <a:buSzPct val="70000"/>
              <a:buNone/>
              <a:defRPr/>
            </a:pPr>
            <a:r>
              <a:rPr lang="en-US" sz="1600" dirty="0" smtClean="0">
                <a:latin typeface="Calibri" pitchFamily="34" charset="0"/>
                <a:cs typeface="Calibri" pitchFamily="34" charset="0"/>
              </a:rPr>
              <a:t>Si el </a:t>
            </a:r>
            <a:r>
              <a:rPr lang="en-US" sz="1600" dirty="0" err="1" smtClean="0">
                <a:latin typeface="Calibri" pitchFamily="34" charset="0"/>
                <a:cs typeface="Calibri" pitchFamily="34" charset="0"/>
              </a:rPr>
              <a:t>mapeo</a:t>
            </a:r>
            <a:r>
              <a:rPr lang="en-US" sz="1600" dirty="0" smtClean="0">
                <a:latin typeface="Calibri" pitchFamily="34" charset="0"/>
                <a:cs typeface="Calibri" pitchFamily="34" charset="0"/>
              </a:rPr>
              <a:t> de TA-LA </a:t>
            </a:r>
            <a:r>
              <a:rPr lang="en-US" sz="1600" dirty="0" err="1" smtClean="0">
                <a:latin typeface="Calibri" pitchFamily="34" charset="0"/>
                <a:cs typeface="Calibri" pitchFamily="34" charset="0"/>
              </a:rPr>
              <a:t>indica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terminal </a:t>
            </a:r>
            <a:r>
              <a:rPr lang="en-US" sz="1600" dirty="0" err="1" smtClean="0">
                <a:latin typeface="Calibri" pitchFamily="34" charset="0"/>
                <a:cs typeface="Calibri" pitchFamily="34" charset="0"/>
              </a:rPr>
              <a:t>pertence</a:t>
            </a:r>
            <a:r>
              <a:rPr lang="en-US" sz="1600" dirty="0" smtClean="0">
                <a:latin typeface="Calibri" pitchFamily="34" charset="0"/>
                <a:cs typeface="Calibri" pitchFamily="34" charset="0"/>
              </a:rPr>
              <a:t> a un LA </a:t>
            </a:r>
            <a:r>
              <a:rPr lang="en-US" sz="1600" dirty="0" err="1" smtClean="0">
                <a:latin typeface="Calibri" pitchFamily="34" charset="0"/>
                <a:cs typeface="Calibri" pitchFamily="34" charset="0"/>
              </a:rPr>
              <a:t>definido</a:t>
            </a:r>
            <a:r>
              <a:rPr lang="en-US" sz="1600" dirty="0" smtClean="0">
                <a:latin typeface="Calibri" pitchFamily="34" charset="0"/>
                <a:cs typeface="Calibri" pitchFamily="34" charset="0"/>
              </a:rPr>
              <a:t> en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MSC/VLR, </a:t>
            </a:r>
            <a:r>
              <a:rPr lang="en-US" sz="1600" dirty="0" err="1" smtClean="0">
                <a:latin typeface="Calibri" pitchFamily="34" charset="0"/>
                <a:cs typeface="Calibri" pitchFamily="34" charset="0"/>
              </a:rPr>
              <a:t>pero</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móvil</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está</a:t>
            </a:r>
            <a:r>
              <a:rPr lang="en-US" sz="1600" dirty="0" smtClean="0">
                <a:latin typeface="Calibri" pitchFamily="34" charset="0"/>
                <a:cs typeface="Calibri" pitchFamily="34" charset="0"/>
              </a:rPr>
              <a:t> en un LA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pertenece</a:t>
            </a:r>
            <a:r>
              <a:rPr lang="en-US" sz="1600" dirty="0" smtClean="0">
                <a:latin typeface="Calibri" pitchFamily="34" charset="0"/>
                <a:cs typeface="Calibri" pitchFamily="34" charset="0"/>
              </a:rPr>
              <a:t> a </a:t>
            </a:r>
            <a:r>
              <a:rPr lang="en-US" sz="1600" dirty="0" err="1" smtClean="0">
                <a:latin typeface="Calibri" pitchFamily="34" charset="0"/>
                <a:cs typeface="Calibri" pitchFamily="34" charset="0"/>
              </a:rPr>
              <a:t>otra</a:t>
            </a:r>
            <a:r>
              <a:rPr lang="en-US" sz="1600" dirty="0" smtClean="0">
                <a:latin typeface="Calibri" pitchFamily="34" charset="0"/>
                <a:cs typeface="Calibri" pitchFamily="34" charset="0"/>
              </a:rPr>
              <a:t> MSC/VLR, </a:t>
            </a:r>
            <a:r>
              <a:rPr lang="en-US" sz="1600" dirty="0" err="1" smtClean="0">
                <a:latin typeface="Calibri" pitchFamily="34" charset="0"/>
                <a:cs typeface="Calibri" pitchFamily="34" charset="0"/>
              </a:rPr>
              <a:t>entonces</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enrutará</a:t>
            </a:r>
            <a:r>
              <a:rPr lang="en-US" sz="1600" dirty="0" smtClean="0">
                <a:latin typeface="Calibri" pitchFamily="34" charset="0"/>
                <a:cs typeface="Calibri" pitchFamily="34" charset="0"/>
              </a:rPr>
              <a:t> a </a:t>
            </a:r>
            <a:r>
              <a:rPr lang="en-US" sz="1600" dirty="0" err="1" smtClean="0">
                <a:latin typeface="Calibri" pitchFamily="34" charset="0"/>
                <a:cs typeface="Calibri" pitchFamily="34" charset="0"/>
              </a:rPr>
              <a:t>través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una</a:t>
            </a:r>
            <a:r>
              <a:rPr lang="en-US" sz="1600" dirty="0" smtClean="0">
                <a:latin typeface="Calibri" pitchFamily="34" charset="0"/>
                <a:cs typeface="Calibri" pitchFamily="34" charset="0"/>
              </a:rPr>
              <a:t> MSC/VLR </a:t>
            </a:r>
            <a:r>
              <a:rPr lang="en-US" sz="1600" dirty="0" err="1" smtClean="0">
                <a:latin typeface="Calibri" pitchFamily="34" charset="0"/>
                <a:cs typeface="Calibri" pitchFamily="34" charset="0"/>
              </a:rPr>
              <a:t>incorrecta</a:t>
            </a:r>
            <a:r>
              <a:rPr lang="en-US" sz="1600" dirty="0" smtClean="0">
                <a:latin typeface="Calibri" pitchFamily="34" charset="0"/>
                <a:cs typeface="Calibri" pitchFamily="34" charset="0"/>
              </a:rPr>
              <a:t>.</a:t>
            </a:r>
          </a:p>
          <a:p>
            <a:pPr marL="585788" lvl="2" indent="-185738" algn="just">
              <a:buSzPct val="70000"/>
              <a:buNone/>
              <a:defRPr/>
            </a:pPr>
            <a:r>
              <a:rPr lang="en-US" sz="1600" dirty="0" smtClean="0">
                <a:latin typeface="Calibri" pitchFamily="34" charset="0"/>
                <a:cs typeface="Calibri" pitchFamily="34" charset="0"/>
              </a:rPr>
              <a:t>Un HO entre MSC/VLRs </a:t>
            </a:r>
            <a:r>
              <a:rPr lang="en-US" sz="1600" dirty="0" err="1" smtClean="0">
                <a:latin typeface="Calibri" pitchFamily="34" charset="0"/>
                <a:cs typeface="Calibri" pitchFamily="34" charset="0"/>
              </a:rPr>
              <a:t>toma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tiempo</a:t>
            </a:r>
            <a:r>
              <a:rPr lang="en-US" sz="1600" dirty="0" smtClean="0">
                <a:latin typeface="Calibri" pitchFamily="34" charset="0"/>
                <a:cs typeface="Calibri" pitchFamily="34" charset="0"/>
              </a:rPr>
              <a:t> y </a:t>
            </a:r>
            <a:r>
              <a:rPr lang="en-US" sz="1600" dirty="0" err="1" smtClean="0">
                <a:latin typeface="Calibri" pitchFamily="34" charset="0"/>
                <a:cs typeface="Calibri" pitchFamily="34" charset="0"/>
              </a:rPr>
              <a:t>resulta</a:t>
            </a:r>
            <a:r>
              <a:rPr lang="en-US" sz="1600" dirty="0" smtClean="0">
                <a:latin typeface="Calibri" pitchFamily="34" charset="0"/>
                <a:cs typeface="Calibri" pitchFamily="34" charset="0"/>
              </a:rPr>
              <a:t> en </a:t>
            </a:r>
            <a:r>
              <a:rPr lang="en-US" sz="1600" dirty="0" err="1" smtClean="0">
                <a:latin typeface="Calibri" pitchFamily="34" charset="0"/>
                <a:cs typeface="Calibri" pitchFamily="34" charset="0"/>
              </a:rPr>
              <a:t>actualizaciones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adicionales</a:t>
            </a:r>
            <a:r>
              <a:rPr lang="en-US" sz="1600" dirty="0" smtClean="0">
                <a:latin typeface="Calibri" pitchFamily="34" charset="0"/>
                <a:cs typeface="Calibri" pitchFamily="34" charset="0"/>
              </a:rPr>
              <a:t> de HLR. Este </a:t>
            </a:r>
            <a:r>
              <a:rPr lang="en-US" sz="1600" dirty="0" err="1" smtClean="0">
                <a:latin typeface="Calibri" pitchFamily="34" charset="0"/>
                <a:cs typeface="Calibri" pitchFamily="34" charset="0"/>
              </a:rPr>
              <a:t>retardo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también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puede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causar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parte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origina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cuelgue</a:t>
            </a:r>
            <a:r>
              <a:rPr lang="en-US" sz="1600" dirty="0" smtClean="0">
                <a:latin typeface="Calibri" pitchFamily="34" charset="0"/>
                <a:cs typeface="Calibri" pitchFamily="34" charset="0"/>
              </a:rPr>
              <a:t> antes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destinatario</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tenga</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posibilidad</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atender</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a:t>
            </a:r>
          </a:p>
          <a:p>
            <a:pPr marL="585788" lvl="2" indent="-185738" algn="just">
              <a:buSzPct val="70000"/>
              <a:buNone/>
              <a:defRPr/>
            </a:pPr>
            <a:r>
              <a:rPr lang="en-US" sz="1600" dirty="0" err="1" smtClean="0">
                <a:latin typeface="Calibri" pitchFamily="34" charset="0"/>
                <a:cs typeface="Calibri" pitchFamily="34" charset="0"/>
              </a:rPr>
              <a:t>Criterios</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mapeo</a:t>
            </a:r>
            <a:r>
              <a:rPr lang="en-US" sz="1600" dirty="0" smtClean="0">
                <a:latin typeface="Calibri" pitchFamily="34" charset="0"/>
                <a:cs typeface="Calibri" pitchFamily="34" charset="0"/>
              </a:rPr>
              <a:t> de TA/LA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el CSFB </a:t>
            </a:r>
            <a:r>
              <a:rPr lang="en-US" sz="1600" dirty="0" err="1" smtClean="0">
                <a:latin typeface="Calibri" pitchFamily="34" charset="0"/>
                <a:cs typeface="Calibri" pitchFamily="34" charset="0"/>
              </a:rPr>
              <a:t>funcione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correctamente</a:t>
            </a:r>
            <a:r>
              <a:rPr lang="en-US" sz="1600" dirty="0" smtClean="0">
                <a:latin typeface="Calibri" pitchFamily="34" charset="0"/>
                <a:cs typeface="Calibri" pitchFamily="34" charset="0"/>
              </a:rPr>
              <a:t>:</a:t>
            </a:r>
          </a:p>
          <a:p>
            <a:pPr marL="585788" lvl="2" indent="-185738" algn="just">
              <a:buSzPct val="70000"/>
              <a:buNone/>
              <a:defRPr/>
            </a:pPr>
            <a:r>
              <a:rPr lang="en-US" sz="1600" dirty="0">
                <a:latin typeface="Calibri" pitchFamily="34" charset="0"/>
                <a:cs typeface="Calibri" pitchFamily="34" charset="0"/>
              </a:rPr>
              <a:t>	</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cobertura</a:t>
            </a:r>
            <a:r>
              <a:rPr lang="en-US" sz="1600" dirty="0" smtClean="0">
                <a:latin typeface="Calibri" pitchFamily="34" charset="0"/>
                <a:cs typeface="Calibri" pitchFamily="34" charset="0"/>
              </a:rPr>
              <a:t> de un TA o </a:t>
            </a:r>
            <a:r>
              <a:rPr lang="en-US" sz="1600" dirty="0" err="1" smtClean="0">
                <a:latin typeface="Calibri" pitchFamily="34" charset="0"/>
                <a:cs typeface="Calibri" pitchFamily="34" charset="0"/>
              </a:rPr>
              <a:t>lista</a:t>
            </a:r>
            <a:r>
              <a:rPr lang="en-US" sz="1600" dirty="0" smtClean="0">
                <a:latin typeface="Calibri" pitchFamily="34" charset="0"/>
                <a:cs typeface="Calibri" pitchFamily="34" charset="0"/>
              </a:rPr>
              <a:t> de TA </a:t>
            </a:r>
            <a:r>
              <a:rPr lang="en-US" sz="1600" dirty="0" err="1" smtClean="0">
                <a:latin typeface="Calibri" pitchFamily="34" charset="0"/>
                <a:cs typeface="Calibri" pitchFamily="34" charset="0"/>
              </a:rPr>
              <a:t>debe</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coincidir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únicamente</a:t>
            </a:r>
            <a:r>
              <a:rPr lang="en-US" sz="1600" dirty="0" smtClean="0">
                <a:latin typeface="Calibri" pitchFamily="34" charset="0"/>
                <a:cs typeface="Calibri" pitchFamily="34" charset="0"/>
              </a:rPr>
              <a:t> con un LA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minimizar</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retardo</a:t>
            </a:r>
            <a:r>
              <a:rPr lang="en-US" sz="1600" dirty="0" smtClean="0">
                <a:latin typeface="Calibri" pitchFamily="34" charset="0"/>
                <a:cs typeface="Calibri" pitchFamily="34" charset="0"/>
              </a:rPr>
              <a:t> en el </a:t>
            </a:r>
            <a:r>
              <a:rPr lang="en-US" sz="1600" dirty="0" err="1" smtClean="0">
                <a:latin typeface="Calibri" pitchFamily="34" charset="0"/>
                <a:cs typeface="Calibri" pitchFamily="34" charset="0"/>
              </a:rPr>
              <a:t>establecimiento</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llamada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cuando</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emplea</a:t>
            </a:r>
            <a:r>
              <a:rPr lang="en-US" sz="1600" dirty="0" smtClean="0">
                <a:latin typeface="Calibri" pitchFamily="34" charset="0"/>
                <a:cs typeface="Calibri" pitchFamily="34" charset="0"/>
              </a:rPr>
              <a:t> CSFB. Es </a:t>
            </a:r>
            <a:r>
              <a:rPr lang="en-US" sz="1600" dirty="0" err="1" smtClean="0">
                <a:latin typeface="Calibri" pitchFamily="34" charset="0"/>
                <a:cs typeface="Calibri" pitchFamily="34" charset="0"/>
              </a:rPr>
              <a:t>decir</a:t>
            </a:r>
            <a:r>
              <a:rPr lang="en-US" sz="1600" dirty="0" smtClean="0">
                <a:latin typeface="Calibri" pitchFamily="34" charset="0"/>
                <a:cs typeface="Calibri" pitchFamily="34" charset="0"/>
              </a:rPr>
              <a:t>, </a:t>
            </a:r>
            <a:r>
              <a:rPr lang="en-US" sz="1600" b="1" i="1" dirty="0" smtClean="0">
                <a:latin typeface="Calibri" pitchFamily="34" charset="0"/>
                <a:cs typeface="Calibri" pitchFamily="34" charset="0"/>
              </a:rPr>
              <a:t>1 TA  no </a:t>
            </a:r>
            <a:r>
              <a:rPr lang="en-US" sz="1600" b="1" i="1" dirty="0" err="1" smtClean="0">
                <a:latin typeface="Calibri" pitchFamily="34" charset="0"/>
                <a:cs typeface="Calibri" pitchFamily="34" charset="0"/>
              </a:rPr>
              <a:t>puede</a:t>
            </a:r>
            <a:r>
              <a:rPr lang="en-US" sz="1600" b="1" i="1" dirty="0" smtClean="0">
                <a:latin typeface="Calibri" pitchFamily="34" charset="0"/>
                <a:cs typeface="Calibri" pitchFamily="34" charset="0"/>
              </a:rPr>
              <a:t> </a:t>
            </a:r>
            <a:r>
              <a:rPr lang="en-US" sz="1600" b="1" i="1" dirty="0" err="1" smtClean="0">
                <a:latin typeface="Calibri" pitchFamily="34" charset="0"/>
                <a:cs typeface="Calibri" pitchFamily="34" charset="0"/>
              </a:rPr>
              <a:t>contener</a:t>
            </a:r>
            <a:r>
              <a:rPr lang="en-US" sz="1600" b="1" i="1" dirty="0" smtClean="0">
                <a:latin typeface="Calibri" pitchFamily="34" charset="0"/>
                <a:cs typeface="Calibri" pitchFamily="34" charset="0"/>
              </a:rPr>
              <a:t> </a:t>
            </a:r>
            <a:r>
              <a:rPr lang="en-US" sz="1600" b="1" i="1" dirty="0" err="1" smtClean="0">
                <a:latin typeface="Calibri" pitchFamily="34" charset="0"/>
                <a:cs typeface="Calibri" pitchFamily="34" charset="0"/>
              </a:rPr>
              <a:t>varios</a:t>
            </a:r>
            <a:r>
              <a:rPr lang="en-US" sz="1600" b="1" i="1" dirty="0" smtClean="0">
                <a:latin typeface="Calibri" pitchFamily="34" charset="0"/>
                <a:cs typeface="Calibri" pitchFamily="34" charset="0"/>
              </a:rPr>
              <a:t> LA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aunque</a:t>
            </a:r>
            <a:r>
              <a:rPr lang="en-US" sz="1600" dirty="0" smtClean="0">
                <a:latin typeface="Calibri" pitchFamily="34" charset="0"/>
                <a:cs typeface="Calibri" pitchFamily="34" charset="0"/>
              </a:rPr>
              <a:t> al </a:t>
            </a:r>
            <a:r>
              <a:rPr lang="en-US" sz="1600" dirty="0" err="1" smtClean="0">
                <a:latin typeface="Calibri" pitchFamily="34" charset="0"/>
                <a:cs typeface="Calibri" pitchFamily="34" charset="0"/>
              </a:rPr>
              <a:t>revés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si</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posible</a:t>
            </a:r>
            <a:r>
              <a:rPr lang="en-US" sz="1600" dirty="0" smtClean="0">
                <a:latin typeface="Calibri" pitchFamily="34" charset="0"/>
                <a:cs typeface="Calibri" pitchFamily="34" charset="0"/>
              </a:rPr>
              <a:t>.</a:t>
            </a:r>
          </a:p>
          <a:p>
            <a:pPr marL="585788" lvl="2" indent="-185738" algn="just">
              <a:buSzPct val="70000"/>
              <a:buNone/>
              <a:defRPr/>
            </a:pPr>
            <a:r>
              <a:rPr lang="en-US" sz="1600" dirty="0">
                <a:latin typeface="Calibri" pitchFamily="34" charset="0"/>
                <a:cs typeface="Calibri" pitchFamily="34" charset="0"/>
              </a:rPr>
              <a:t>	</a:t>
            </a:r>
            <a:r>
              <a:rPr lang="en-US" sz="1600" dirty="0" smtClean="0">
                <a:latin typeface="Calibri" pitchFamily="34" charset="0"/>
                <a:cs typeface="Calibri" pitchFamily="34" charset="0"/>
              </a:rPr>
              <a:t>- Los TAs </a:t>
            </a:r>
            <a:r>
              <a:rPr lang="en-US" sz="1600" dirty="0" err="1" smtClean="0">
                <a:latin typeface="Calibri" pitchFamily="34" charset="0"/>
                <a:cs typeface="Calibri" pitchFamily="34" charset="0"/>
              </a:rPr>
              <a:t>deben</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estar</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contenidos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dentro</a:t>
            </a:r>
            <a:r>
              <a:rPr lang="en-US" sz="1600" dirty="0" smtClean="0">
                <a:latin typeface="Calibri" pitchFamily="34" charset="0"/>
                <a:cs typeface="Calibri" pitchFamily="34" charset="0"/>
              </a:rPr>
              <a:t> la </a:t>
            </a:r>
            <a:r>
              <a:rPr lang="en-US" sz="1600" dirty="0" err="1" smtClean="0">
                <a:latin typeface="Calibri" pitchFamily="34" charset="0"/>
                <a:cs typeface="Calibri" pitchFamily="34" charset="0"/>
              </a:rPr>
              <a:t>cobertura</a:t>
            </a:r>
            <a:r>
              <a:rPr lang="en-US" sz="1600" dirty="0" smtClean="0">
                <a:latin typeface="Calibri" pitchFamily="34" charset="0"/>
                <a:cs typeface="Calibri" pitchFamily="34" charset="0"/>
              </a:rPr>
              <a:t> de los LA 3G. Es </a:t>
            </a:r>
            <a:r>
              <a:rPr lang="en-US" sz="1600" dirty="0" err="1" smtClean="0">
                <a:latin typeface="Calibri" pitchFamily="34" charset="0"/>
                <a:cs typeface="Calibri" pitchFamily="34" charset="0"/>
              </a:rPr>
              <a:t>decir</a:t>
            </a:r>
            <a:r>
              <a:rPr lang="en-US" sz="1600" dirty="0" smtClean="0">
                <a:latin typeface="Calibri" pitchFamily="34" charset="0"/>
                <a:cs typeface="Calibri" pitchFamily="34" charset="0"/>
              </a:rPr>
              <a:t>, se </a:t>
            </a:r>
            <a:r>
              <a:rPr lang="en-US" sz="1600" dirty="0" err="1" smtClean="0">
                <a:latin typeface="Calibri" pitchFamily="34" charset="0"/>
                <a:cs typeface="Calibri" pitchFamily="34" charset="0"/>
              </a:rPr>
              <a:t>necesita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chequear</a:t>
            </a:r>
            <a:r>
              <a:rPr lang="en-US" sz="1600" dirty="0" smtClean="0">
                <a:latin typeface="Calibri" pitchFamily="34" charset="0"/>
                <a:cs typeface="Calibri" pitchFamily="34" charset="0"/>
              </a:rPr>
              <a:t> el </a:t>
            </a:r>
            <a:r>
              <a:rPr lang="en-US" sz="1600" dirty="0" err="1" smtClean="0">
                <a:latin typeface="Calibri" pitchFamily="34" charset="0"/>
                <a:cs typeface="Calibri" pitchFamily="34" charset="0"/>
              </a:rPr>
              <a:t>solapamiento</a:t>
            </a:r>
            <a:r>
              <a:rPr lang="en-US" sz="1600" dirty="0" smtClean="0">
                <a:latin typeface="Calibri" pitchFamily="34" charset="0"/>
                <a:cs typeface="Calibri" pitchFamily="34" charset="0"/>
              </a:rPr>
              <a:t> de </a:t>
            </a:r>
            <a:r>
              <a:rPr lang="en-US" sz="1600" dirty="0" err="1" smtClean="0">
                <a:latin typeface="Calibri" pitchFamily="34" charset="0"/>
                <a:cs typeface="Calibri" pitchFamily="34" charset="0"/>
              </a:rPr>
              <a:t>las</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coberturas</a:t>
            </a:r>
            <a:r>
              <a:rPr lang="en-US" sz="1600" dirty="0" smtClean="0">
                <a:latin typeface="Calibri" pitchFamily="34" charset="0"/>
                <a:cs typeface="Calibri" pitchFamily="34" charset="0"/>
              </a:rPr>
              <a:t> 4G y 3G </a:t>
            </a:r>
            <a:r>
              <a:rPr lang="en-US" sz="1600" dirty="0" err="1" smtClean="0">
                <a:latin typeface="Calibri" pitchFamily="34" charset="0"/>
                <a:cs typeface="Calibri" pitchFamily="34" charset="0"/>
              </a:rPr>
              <a:t>para</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decidir</a:t>
            </a:r>
            <a:r>
              <a:rPr lang="en-US" sz="1600" dirty="0" smtClean="0">
                <a:latin typeface="Calibri" pitchFamily="34" charset="0"/>
                <a:cs typeface="Calibri" pitchFamily="34" charset="0"/>
              </a:rPr>
              <a:t> en </a:t>
            </a:r>
            <a:r>
              <a:rPr lang="en-US" sz="1600" dirty="0" err="1" smtClean="0">
                <a:latin typeface="Calibri" pitchFamily="34" charset="0"/>
                <a:cs typeface="Calibri" pitchFamily="34" charset="0"/>
              </a:rPr>
              <a:t>qué</a:t>
            </a:r>
            <a:r>
              <a:rPr lang="en-US" sz="1600" dirty="0" smtClean="0">
                <a:latin typeface="Calibri" pitchFamily="34" charset="0"/>
                <a:cs typeface="Calibri" pitchFamily="34" charset="0"/>
              </a:rPr>
              <a:t> </a:t>
            </a:r>
            <a:r>
              <a:rPr lang="en-US" sz="1600" dirty="0" err="1" smtClean="0">
                <a:latin typeface="Calibri" pitchFamily="34" charset="0"/>
                <a:cs typeface="Calibri" pitchFamily="34" charset="0"/>
              </a:rPr>
              <a:t>sitios</a:t>
            </a:r>
            <a:r>
              <a:rPr lang="en-US" sz="1600" dirty="0" smtClean="0">
                <a:latin typeface="Calibri" pitchFamily="34" charset="0"/>
                <a:cs typeface="Calibri" pitchFamily="34" charset="0"/>
              </a:rPr>
              <a:t> LTE </a:t>
            </a:r>
            <a:r>
              <a:rPr lang="en-US" sz="1600" dirty="0" err="1" smtClean="0">
                <a:latin typeface="Calibri" pitchFamily="34" charset="0"/>
                <a:cs typeface="Calibri" pitchFamily="34" charset="0"/>
              </a:rPr>
              <a:t>pertenecerán</a:t>
            </a:r>
            <a:r>
              <a:rPr lang="en-US" sz="1600" dirty="0" smtClean="0">
                <a:latin typeface="Calibri" pitchFamily="34" charset="0"/>
                <a:cs typeface="Calibri" pitchFamily="34" charset="0"/>
              </a:rPr>
              <a:t> a </a:t>
            </a:r>
            <a:r>
              <a:rPr lang="en-US" sz="1600" dirty="0" err="1" smtClean="0">
                <a:latin typeface="Calibri" pitchFamily="34" charset="0"/>
                <a:cs typeface="Calibri" pitchFamily="34" charset="0"/>
              </a:rPr>
              <a:t>que</a:t>
            </a:r>
            <a:r>
              <a:rPr lang="en-US" sz="1600" dirty="0" smtClean="0">
                <a:latin typeface="Calibri" pitchFamily="34" charset="0"/>
                <a:cs typeface="Calibri" pitchFamily="34" charset="0"/>
              </a:rPr>
              <a:t> TA. </a:t>
            </a:r>
            <a:endParaRPr lang="en-US" sz="1600" dirty="0">
              <a:latin typeface="Calibri" pitchFamily="34" charset="0"/>
              <a:cs typeface="Calibri" pitchFamily="34" charset="0"/>
            </a:endParaRPr>
          </a:p>
        </p:txBody>
      </p:sp>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3264195" cy="492443"/>
          </a:xfrm>
        </p:spPr>
        <p:txBody>
          <a:bodyPr/>
          <a:lstStyle/>
          <a:p>
            <a:r>
              <a:rPr lang="en-US" dirty="0" err="1" smtClean="0"/>
              <a:t>Eventos</a:t>
            </a:r>
            <a:r>
              <a:rPr lang="en-US" dirty="0" smtClean="0"/>
              <a:t> 4G</a:t>
            </a:r>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err="1" smtClean="0"/>
              <a:t>Eventos</a:t>
            </a:r>
            <a:r>
              <a:rPr lang="en-US" b="1" dirty="0" smtClean="0"/>
              <a:t> 4G</a:t>
            </a:r>
            <a:endParaRPr lang="en-US" b="1" dirty="0"/>
          </a:p>
        </p:txBody>
      </p:sp>
      <p:graphicFrame>
        <p:nvGraphicFramePr>
          <p:cNvPr id="5" name="Table 4"/>
          <p:cNvGraphicFramePr>
            <a:graphicFrameLocks noGrp="1"/>
          </p:cNvGraphicFramePr>
          <p:nvPr/>
        </p:nvGraphicFramePr>
        <p:xfrm>
          <a:off x="212651" y="1860866"/>
          <a:ext cx="8654901" cy="3657432"/>
        </p:xfrm>
        <a:graphic>
          <a:graphicData uri="http://schemas.openxmlformats.org/drawingml/2006/table">
            <a:tbl>
              <a:tblPr/>
              <a:tblGrid>
                <a:gridCol w="1222744"/>
                <a:gridCol w="1031358"/>
                <a:gridCol w="5475768"/>
                <a:gridCol w="925031"/>
              </a:tblGrid>
              <a:tr h="693503">
                <a:tc>
                  <a:txBody>
                    <a:bodyPr/>
                    <a:lstStyle/>
                    <a:p>
                      <a:pPr algn="ctr">
                        <a:spcAft>
                          <a:spcPts val="0"/>
                        </a:spcAft>
                      </a:pPr>
                      <a:r>
                        <a:rPr lang="en-US" sz="1800" b="1" dirty="0">
                          <a:solidFill>
                            <a:schemeClr val="bg1"/>
                          </a:solidFill>
                          <a:latin typeface="Nokia Sans"/>
                          <a:ea typeface="Times New Roman"/>
                          <a:cs typeface="Times New Roman"/>
                        </a:rPr>
                        <a:t>4G Event group</a:t>
                      </a:r>
                      <a:endParaRPr lang="es-ES" sz="1800" dirty="0">
                        <a:solidFill>
                          <a:schemeClr val="bg1"/>
                        </a:solidFill>
                        <a:latin typeface="Times New Roman"/>
                        <a:ea typeface="Times New Roman"/>
                        <a:cs typeface="Times New Roman"/>
                      </a:endParaRPr>
                    </a:p>
                  </a:txBody>
                  <a:tcPr marL="39873" marR="3987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en-US" sz="1800" b="1" dirty="0">
                          <a:solidFill>
                            <a:schemeClr val="bg1"/>
                          </a:solidFill>
                          <a:latin typeface="Nokia Sans"/>
                          <a:ea typeface="Times New Roman"/>
                          <a:cs typeface="Times New Roman"/>
                        </a:rPr>
                        <a:t>Event Number</a:t>
                      </a:r>
                      <a:endParaRPr lang="es-ES" sz="1800" dirty="0">
                        <a:solidFill>
                          <a:schemeClr val="bg1"/>
                        </a:solidFill>
                        <a:latin typeface="Times New Roman"/>
                        <a:ea typeface="Times New Roman"/>
                        <a:cs typeface="Times New Roman"/>
                      </a:endParaRPr>
                    </a:p>
                  </a:txBody>
                  <a:tcPr marL="39873" marR="398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en-US" sz="1800" b="1" dirty="0">
                          <a:solidFill>
                            <a:schemeClr val="bg1"/>
                          </a:solidFill>
                          <a:latin typeface="Nokia Sans"/>
                          <a:ea typeface="Times New Roman"/>
                          <a:cs typeface="Times New Roman"/>
                        </a:rPr>
                        <a:t>Description</a:t>
                      </a:r>
                      <a:endParaRPr lang="es-ES" sz="1800" dirty="0">
                        <a:solidFill>
                          <a:schemeClr val="bg1"/>
                        </a:solidFill>
                        <a:latin typeface="Times New Roman"/>
                        <a:ea typeface="Times New Roman"/>
                        <a:cs typeface="Times New Roman"/>
                      </a:endParaRPr>
                    </a:p>
                  </a:txBody>
                  <a:tcPr marL="39873" marR="398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solidFill>
                  </a:tcPr>
                </a:tc>
                <a:tc>
                  <a:txBody>
                    <a:bodyPr/>
                    <a:lstStyle/>
                    <a:p>
                      <a:pPr algn="ctr">
                        <a:spcAft>
                          <a:spcPts val="0"/>
                        </a:spcAft>
                      </a:pPr>
                      <a:r>
                        <a:rPr lang="en-US" sz="1800" b="1" dirty="0">
                          <a:solidFill>
                            <a:schemeClr val="bg1"/>
                          </a:solidFill>
                          <a:latin typeface="Nokia Sans"/>
                          <a:ea typeface="Times New Roman"/>
                          <a:cs typeface="Times New Roman"/>
                        </a:rPr>
                        <a:t>Event 3G</a:t>
                      </a:r>
                      <a:endParaRPr lang="es-ES" sz="1800" dirty="0">
                        <a:solidFill>
                          <a:schemeClr val="bg1"/>
                        </a:solidFill>
                        <a:latin typeface="Times New Roman"/>
                        <a:ea typeface="Times New Roman"/>
                        <a:cs typeface="Times New Roman"/>
                      </a:endParaRPr>
                    </a:p>
                  </a:txBody>
                  <a:tcPr marL="39873" marR="39873"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chemeClr val="bg2"/>
                    </a:solidFill>
                  </a:tcPr>
                </a:tc>
              </a:tr>
              <a:tr h="270988">
                <a:tc rowSpan="6">
                  <a:txBody>
                    <a:bodyPr/>
                    <a:lstStyle/>
                    <a:p>
                      <a:pPr algn="ctr">
                        <a:spcAft>
                          <a:spcPts val="0"/>
                        </a:spcAft>
                      </a:pPr>
                      <a:r>
                        <a:rPr lang="en-US" sz="1600" b="1" dirty="0">
                          <a:solidFill>
                            <a:srgbClr val="000000"/>
                          </a:solidFill>
                          <a:latin typeface="Calibri"/>
                          <a:ea typeface="Times New Roman"/>
                          <a:cs typeface="Times New Roman"/>
                        </a:rPr>
                        <a:t>Intra/Inter Freq</a:t>
                      </a:r>
                      <a:endParaRPr lang="es-ES" sz="1600" dirty="0">
                        <a:latin typeface="Times New Roman"/>
                        <a:ea typeface="Times New Roman"/>
                        <a:cs typeface="Times New Roman"/>
                      </a:endParaRPr>
                    </a:p>
                  </a:txBody>
                  <a:tcPr marL="39873" marR="3987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a:solidFill>
                            <a:srgbClr val="000000"/>
                          </a:solidFill>
                          <a:latin typeface="Calibri"/>
                          <a:ea typeface="Times New Roman"/>
                          <a:cs typeface="Times New Roman"/>
                        </a:rPr>
                        <a:t>A1</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a:solidFill>
                            <a:srgbClr val="000000"/>
                          </a:solidFill>
                          <a:latin typeface="Calibri"/>
                          <a:ea typeface="Times New Roman"/>
                          <a:cs typeface="Times New Roman"/>
                        </a:rPr>
                        <a:t>Serving becomes </a:t>
                      </a:r>
                      <a:r>
                        <a:rPr lang="en-US" sz="1600" u="sng">
                          <a:solidFill>
                            <a:srgbClr val="000000"/>
                          </a:solidFill>
                          <a:latin typeface="Calibri"/>
                          <a:ea typeface="Times New Roman"/>
                          <a:cs typeface="Times New Roman"/>
                        </a:rPr>
                        <a:t>better</a:t>
                      </a:r>
                      <a:r>
                        <a:rPr lang="en-US" sz="1600">
                          <a:solidFill>
                            <a:srgbClr val="000000"/>
                          </a:solidFill>
                          <a:latin typeface="Calibri"/>
                          <a:ea typeface="Times New Roman"/>
                          <a:cs typeface="Times New Roman"/>
                        </a:rPr>
                        <a:t> than threshold</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2f</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205">
                <a:tc vMerge="1">
                  <a:txBody>
                    <a:bodyPr/>
                    <a:lstStyle/>
                    <a:p>
                      <a:endParaRPr lang="es-ES"/>
                    </a:p>
                  </a:txBody>
                  <a:tcPr/>
                </a:tc>
                <a:tc>
                  <a:txBody>
                    <a:bodyPr/>
                    <a:lstStyle/>
                    <a:p>
                      <a:pPr algn="ctr">
                        <a:spcAft>
                          <a:spcPts val="0"/>
                        </a:spcAft>
                      </a:pPr>
                      <a:r>
                        <a:rPr lang="en-US" sz="1600" b="1" dirty="0">
                          <a:solidFill>
                            <a:srgbClr val="000000"/>
                          </a:solidFill>
                          <a:latin typeface="Calibri"/>
                          <a:ea typeface="Times New Roman"/>
                          <a:cs typeface="Times New Roman"/>
                        </a:rPr>
                        <a:t>A2</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a:solidFill>
                            <a:srgbClr val="000000"/>
                          </a:solidFill>
                          <a:latin typeface="Calibri"/>
                          <a:ea typeface="Times New Roman"/>
                          <a:cs typeface="Times New Roman"/>
                        </a:rPr>
                        <a:t>Serving becomes </a:t>
                      </a:r>
                      <a:r>
                        <a:rPr lang="en-US" sz="1600" u="sng">
                          <a:solidFill>
                            <a:srgbClr val="000000"/>
                          </a:solidFill>
                          <a:latin typeface="Calibri"/>
                          <a:ea typeface="Times New Roman"/>
                          <a:cs typeface="Times New Roman"/>
                        </a:rPr>
                        <a:t>worse</a:t>
                      </a:r>
                      <a:r>
                        <a:rPr lang="en-US" sz="1600">
                          <a:solidFill>
                            <a:srgbClr val="000000"/>
                          </a:solidFill>
                          <a:latin typeface="Calibri"/>
                          <a:ea typeface="Times New Roman"/>
                          <a:cs typeface="Times New Roman"/>
                        </a:rPr>
                        <a:t> than threshold</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2d</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9209">
                <a:tc vMerge="1">
                  <a:txBody>
                    <a:bodyPr/>
                    <a:lstStyle/>
                    <a:p>
                      <a:endParaRPr lang="es-ES"/>
                    </a:p>
                  </a:txBody>
                  <a:tcPr/>
                </a:tc>
                <a:tc>
                  <a:txBody>
                    <a:bodyPr/>
                    <a:lstStyle/>
                    <a:p>
                      <a:pPr algn="ctr">
                        <a:spcAft>
                          <a:spcPts val="0"/>
                        </a:spcAft>
                      </a:pPr>
                      <a:r>
                        <a:rPr lang="en-US" sz="1600" b="1" dirty="0">
                          <a:solidFill>
                            <a:srgbClr val="000000"/>
                          </a:solidFill>
                          <a:latin typeface="Calibri"/>
                          <a:ea typeface="Times New Roman"/>
                          <a:cs typeface="Times New Roman"/>
                        </a:rPr>
                        <a:t>A3</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a:solidFill>
                            <a:srgbClr val="000000"/>
                          </a:solidFill>
                          <a:latin typeface="Calibri"/>
                          <a:ea typeface="Times New Roman"/>
                          <a:cs typeface="Times New Roman"/>
                        </a:rPr>
                        <a:t>Neighbor becomes offset </a:t>
                      </a:r>
                      <a:r>
                        <a:rPr lang="en-US" sz="1600" u="sng">
                          <a:solidFill>
                            <a:srgbClr val="000000"/>
                          </a:solidFill>
                          <a:latin typeface="Calibri"/>
                          <a:ea typeface="Times New Roman"/>
                          <a:cs typeface="Times New Roman"/>
                        </a:rPr>
                        <a:t>better</a:t>
                      </a:r>
                      <a:r>
                        <a:rPr lang="en-US" sz="1600">
                          <a:solidFill>
                            <a:srgbClr val="000000"/>
                          </a:solidFill>
                          <a:latin typeface="Calibri"/>
                          <a:ea typeface="Times New Roman"/>
                          <a:cs typeface="Times New Roman"/>
                        </a:rPr>
                        <a:t> than Serving</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1a</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205">
                <a:tc vMerge="1">
                  <a:txBody>
                    <a:bodyPr/>
                    <a:lstStyle/>
                    <a:p>
                      <a:endParaRPr lang="es-ES"/>
                    </a:p>
                  </a:txBody>
                  <a:tcPr/>
                </a:tc>
                <a:tc>
                  <a:txBody>
                    <a:bodyPr/>
                    <a:lstStyle/>
                    <a:p>
                      <a:pPr algn="ctr">
                        <a:spcAft>
                          <a:spcPts val="0"/>
                        </a:spcAft>
                      </a:pPr>
                      <a:r>
                        <a:rPr lang="en-US" sz="1600" b="1" dirty="0">
                          <a:solidFill>
                            <a:srgbClr val="000000"/>
                          </a:solidFill>
                          <a:latin typeface="Calibri"/>
                          <a:ea typeface="Times New Roman"/>
                          <a:cs typeface="Times New Roman"/>
                        </a:rPr>
                        <a:t>A4</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dirty="0">
                          <a:solidFill>
                            <a:srgbClr val="000000"/>
                          </a:solidFill>
                          <a:latin typeface="Calibri"/>
                          <a:ea typeface="Times New Roman"/>
                          <a:cs typeface="Times New Roman"/>
                        </a:rPr>
                        <a:t>Neighbor becomes </a:t>
                      </a:r>
                      <a:r>
                        <a:rPr lang="en-US" sz="1600" u="sng" dirty="0">
                          <a:solidFill>
                            <a:srgbClr val="000000"/>
                          </a:solidFill>
                          <a:latin typeface="Calibri"/>
                          <a:ea typeface="Times New Roman"/>
                          <a:cs typeface="Times New Roman"/>
                        </a:rPr>
                        <a:t>better</a:t>
                      </a:r>
                      <a:r>
                        <a:rPr lang="en-US" sz="1600" dirty="0">
                          <a:solidFill>
                            <a:srgbClr val="000000"/>
                          </a:solidFill>
                          <a:latin typeface="Calibri"/>
                          <a:ea typeface="Times New Roman"/>
                          <a:cs typeface="Times New Roman"/>
                        </a:rPr>
                        <a:t> than threshold</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1e</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419">
                <a:tc vMerge="1">
                  <a:txBody>
                    <a:bodyPr/>
                    <a:lstStyle/>
                    <a:p>
                      <a:endParaRPr lang="es-ES"/>
                    </a:p>
                  </a:txBody>
                  <a:tcPr/>
                </a:tc>
                <a:tc>
                  <a:txBody>
                    <a:bodyPr/>
                    <a:lstStyle/>
                    <a:p>
                      <a:pPr algn="ctr">
                        <a:spcAft>
                          <a:spcPts val="0"/>
                        </a:spcAft>
                      </a:pPr>
                      <a:r>
                        <a:rPr lang="en-US" sz="1600" b="1">
                          <a:solidFill>
                            <a:srgbClr val="000000"/>
                          </a:solidFill>
                          <a:latin typeface="Calibri"/>
                          <a:ea typeface="Times New Roman"/>
                          <a:cs typeface="Times New Roman"/>
                        </a:rPr>
                        <a:t>A5</a:t>
                      </a:r>
                      <a:endParaRPr lang="es-ES" sz="1600">
                        <a:latin typeface="Times New Roman"/>
                        <a:ea typeface="Times New Roman"/>
                        <a:cs typeface="Times New Roman"/>
                      </a:endParaRPr>
                    </a:p>
                  </a:txBody>
                  <a:tcPr marL="39873" marR="398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dirty="0">
                          <a:solidFill>
                            <a:srgbClr val="000000"/>
                          </a:solidFill>
                          <a:latin typeface="Calibri"/>
                          <a:ea typeface="Times New Roman"/>
                          <a:cs typeface="Times New Roman"/>
                        </a:rPr>
                        <a:t>Serving becomes </a:t>
                      </a:r>
                      <a:r>
                        <a:rPr lang="en-US" sz="1600" u="sng" dirty="0">
                          <a:solidFill>
                            <a:srgbClr val="000000"/>
                          </a:solidFill>
                          <a:latin typeface="Calibri"/>
                          <a:ea typeface="Times New Roman"/>
                          <a:cs typeface="Times New Roman"/>
                        </a:rPr>
                        <a:t>worse</a:t>
                      </a:r>
                      <a:r>
                        <a:rPr lang="en-US" sz="1600" dirty="0">
                          <a:solidFill>
                            <a:srgbClr val="000000"/>
                          </a:solidFill>
                          <a:latin typeface="Calibri"/>
                          <a:ea typeface="Times New Roman"/>
                          <a:cs typeface="Times New Roman"/>
                        </a:rPr>
                        <a:t> than threshold1 and neighbor becomes</a:t>
                      </a:r>
                      <a:r>
                        <a:rPr lang="en-US" sz="1600" u="sng" dirty="0">
                          <a:solidFill>
                            <a:srgbClr val="000000"/>
                          </a:solidFill>
                          <a:latin typeface="Calibri"/>
                          <a:ea typeface="Times New Roman"/>
                          <a:cs typeface="Times New Roman"/>
                        </a:rPr>
                        <a:t> better</a:t>
                      </a:r>
                      <a:r>
                        <a:rPr lang="en-US" sz="1600" dirty="0">
                          <a:solidFill>
                            <a:srgbClr val="000000"/>
                          </a:solidFill>
                          <a:latin typeface="Calibri"/>
                          <a:ea typeface="Times New Roman"/>
                          <a:cs typeface="Times New Roman"/>
                        </a:rPr>
                        <a:t> than threshold2</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2b</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205">
                <a:tc vMerge="1">
                  <a:txBody>
                    <a:bodyPr/>
                    <a:lstStyle/>
                    <a:p>
                      <a:endParaRPr lang="es-ES"/>
                    </a:p>
                  </a:txBody>
                  <a:tcPr/>
                </a:tc>
                <a:tc>
                  <a:txBody>
                    <a:bodyPr/>
                    <a:lstStyle/>
                    <a:p>
                      <a:pPr algn="ctr">
                        <a:spcAft>
                          <a:spcPts val="0"/>
                        </a:spcAft>
                      </a:pPr>
                      <a:r>
                        <a:rPr lang="en-US" sz="1600" b="1">
                          <a:solidFill>
                            <a:srgbClr val="000000"/>
                          </a:solidFill>
                          <a:latin typeface="Calibri"/>
                          <a:ea typeface="Times New Roman"/>
                          <a:cs typeface="Times New Roman"/>
                        </a:rPr>
                        <a:t>A6</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en-US" sz="1600" dirty="0">
                          <a:solidFill>
                            <a:srgbClr val="000000"/>
                          </a:solidFill>
                          <a:latin typeface="Calibri"/>
                          <a:ea typeface="Times New Roman"/>
                          <a:cs typeface="Times New Roman"/>
                        </a:rPr>
                        <a:t>Neighbor becomes offset </a:t>
                      </a:r>
                      <a:r>
                        <a:rPr lang="en-US" sz="1600" u="sng" dirty="0">
                          <a:solidFill>
                            <a:srgbClr val="000000"/>
                          </a:solidFill>
                          <a:latin typeface="Calibri"/>
                          <a:ea typeface="Times New Roman"/>
                          <a:cs typeface="Times New Roman"/>
                        </a:rPr>
                        <a:t>better</a:t>
                      </a:r>
                      <a:r>
                        <a:rPr lang="en-US" sz="1600" dirty="0">
                          <a:solidFill>
                            <a:srgbClr val="000000"/>
                          </a:solidFill>
                          <a:latin typeface="Calibri"/>
                          <a:ea typeface="Times New Roman"/>
                          <a:cs typeface="Times New Roman"/>
                        </a:rPr>
                        <a:t> than </a:t>
                      </a:r>
                      <a:r>
                        <a:rPr lang="en-US" sz="1600" dirty="0" err="1" smtClean="0">
                          <a:solidFill>
                            <a:srgbClr val="000000"/>
                          </a:solidFill>
                          <a:latin typeface="Calibri"/>
                          <a:ea typeface="Times New Roman"/>
                          <a:cs typeface="Times New Roman"/>
                        </a:rPr>
                        <a:t>Scell</a:t>
                      </a:r>
                      <a:r>
                        <a:rPr lang="en-US" sz="1600" dirty="0" smtClean="0">
                          <a:solidFill>
                            <a:srgbClr val="000000"/>
                          </a:solidFill>
                          <a:latin typeface="Calibri"/>
                          <a:ea typeface="Times New Roman"/>
                          <a:cs typeface="Times New Roman"/>
                        </a:rPr>
                        <a:t> (Carrier Aggregation)</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a:solidFill>
                            <a:srgbClr val="000000"/>
                          </a:solidFill>
                          <a:latin typeface="Calibri"/>
                          <a:ea typeface="Times New Roman"/>
                          <a:cs typeface="Times New Roman"/>
                        </a:rPr>
                        <a:t> </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291968">
                <a:tc rowSpan="2">
                  <a:txBody>
                    <a:bodyPr/>
                    <a:lstStyle/>
                    <a:p>
                      <a:pPr algn="ctr">
                        <a:spcAft>
                          <a:spcPts val="0"/>
                        </a:spcAft>
                      </a:pPr>
                      <a:r>
                        <a:rPr lang="en-US" sz="1600" b="1">
                          <a:solidFill>
                            <a:srgbClr val="000000"/>
                          </a:solidFill>
                          <a:latin typeface="Calibri"/>
                          <a:ea typeface="Times New Roman"/>
                          <a:cs typeface="Times New Roman"/>
                        </a:rPr>
                        <a:t>Inter System</a:t>
                      </a:r>
                      <a:endParaRPr lang="es-ES" sz="1600">
                        <a:latin typeface="Times New Roman"/>
                        <a:ea typeface="Times New Roman"/>
                        <a:cs typeface="Times New Roman"/>
                      </a:endParaRPr>
                    </a:p>
                  </a:txBody>
                  <a:tcPr marL="39873" marR="39873"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1600" b="1">
                          <a:solidFill>
                            <a:srgbClr val="000000"/>
                          </a:solidFill>
                          <a:latin typeface="Calibri"/>
                          <a:ea typeface="Times New Roman"/>
                          <a:cs typeface="Times New Roman"/>
                        </a:rPr>
                        <a:t>B1</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600" dirty="0">
                          <a:solidFill>
                            <a:srgbClr val="000000"/>
                          </a:solidFill>
                          <a:latin typeface="Calibri"/>
                          <a:ea typeface="Times New Roman"/>
                          <a:cs typeface="Times New Roman"/>
                        </a:rPr>
                        <a:t>Inter RAT neighbor becomes </a:t>
                      </a:r>
                      <a:r>
                        <a:rPr lang="en-US" sz="1600" u="sng" dirty="0">
                          <a:solidFill>
                            <a:srgbClr val="000000"/>
                          </a:solidFill>
                          <a:latin typeface="Calibri"/>
                          <a:ea typeface="Times New Roman"/>
                          <a:cs typeface="Times New Roman"/>
                        </a:rPr>
                        <a:t>better</a:t>
                      </a:r>
                      <a:r>
                        <a:rPr lang="en-US" sz="1600" dirty="0">
                          <a:solidFill>
                            <a:srgbClr val="000000"/>
                          </a:solidFill>
                          <a:latin typeface="Calibri"/>
                          <a:ea typeface="Times New Roman"/>
                          <a:cs typeface="Times New Roman"/>
                        </a:rPr>
                        <a:t> than threshold</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s-ES" sz="1600" b="1">
                          <a:solidFill>
                            <a:srgbClr val="000000"/>
                          </a:solidFill>
                          <a:latin typeface="Calibri"/>
                          <a:ea typeface="Times New Roman"/>
                          <a:cs typeface="Times New Roman"/>
                        </a:rPr>
                        <a:t>→ 3c</a:t>
                      </a:r>
                      <a:endParaRPr lang="es-ES" sz="160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8419">
                <a:tc vMerge="1">
                  <a:txBody>
                    <a:bodyPr/>
                    <a:lstStyle/>
                    <a:p>
                      <a:endParaRPr lang="es-ES"/>
                    </a:p>
                  </a:txBody>
                  <a:tcPr/>
                </a:tc>
                <a:tc>
                  <a:txBody>
                    <a:bodyPr/>
                    <a:lstStyle/>
                    <a:p>
                      <a:pPr algn="ctr">
                        <a:spcAft>
                          <a:spcPts val="0"/>
                        </a:spcAft>
                      </a:pPr>
                      <a:r>
                        <a:rPr lang="en-US" sz="1600" b="1">
                          <a:solidFill>
                            <a:srgbClr val="000000"/>
                          </a:solidFill>
                          <a:latin typeface="Calibri"/>
                          <a:ea typeface="Times New Roman"/>
                          <a:cs typeface="Times New Roman"/>
                        </a:rPr>
                        <a:t>B2</a:t>
                      </a:r>
                      <a:endParaRPr lang="es-ES" sz="1600">
                        <a:latin typeface="Times New Roman"/>
                        <a:ea typeface="Times New Roman"/>
                        <a:cs typeface="Times New Roman"/>
                      </a:endParaRPr>
                    </a:p>
                  </a:txBody>
                  <a:tcPr marL="39873" marR="3987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spcAft>
                          <a:spcPts val="0"/>
                        </a:spcAft>
                      </a:pPr>
                      <a:r>
                        <a:rPr lang="en-US" sz="1600" dirty="0">
                          <a:solidFill>
                            <a:srgbClr val="000000"/>
                          </a:solidFill>
                          <a:latin typeface="Calibri"/>
                          <a:ea typeface="Times New Roman"/>
                          <a:cs typeface="Times New Roman"/>
                        </a:rPr>
                        <a:t>Serving becomes </a:t>
                      </a:r>
                      <a:r>
                        <a:rPr lang="en-US" sz="1600" u="sng" dirty="0">
                          <a:solidFill>
                            <a:srgbClr val="000000"/>
                          </a:solidFill>
                          <a:latin typeface="Calibri"/>
                          <a:ea typeface="Times New Roman"/>
                          <a:cs typeface="Times New Roman"/>
                        </a:rPr>
                        <a:t>worse</a:t>
                      </a:r>
                      <a:r>
                        <a:rPr lang="en-US" sz="1600" dirty="0">
                          <a:solidFill>
                            <a:srgbClr val="000000"/>
                          </a:solidFill>
                          <a:latin typeface="Calibri"/>
                          <a:ea typeface="Times New Roman"/>
                          <a:cs typeface="Times New Roman"/>
                        </a:rPr>
                        <a:t> than threshold1 and inter RAT neighbor becomes </a:t>
                      </a:r>
                      <a:r>
                        <a:rPr lang="en-US" sz="1600" u="sng" dirty="0">
                          <a:solidFill>
                            <a:srgbClr val="000000"/>
                          </a:solidFill>
                          <a:latin typeface="Calibri"/>
                          <a:ea typeface="Times New Roman"/>
                          <a:cs typeface="Times New Roman"/>
                        </a:rPr>
                        <a:t>better</a:t>
                      </a:r>
                      <a:r>
                        <a:rPr lang="en-US" sz="1600" dirty="0">
                          <a:solidFill>
                            <a:srgbClr val="000000"/>
                          </a:solidFill>
                          <a:latin typeface="Calibri"/>
                          <a:ea typeface="Times New Roman"/>
                          <a:cs typeface="Times New Roman"/>
                        </a:rPr>
                        <a:t> than threshold2</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es-ES" sz="1600" b="1" dirty="0">
                          <a:solidFill>
                            <a:srgbClr val="000000"/>
                          </a:solidFill>
                          <a:latin typeface="Calibri"/>
                          <a:ea typeface="Times New Roman"/>
                          <a:cs typeface="Times New Roman"/>
                        </a:rPr>
                        <a:t>→ 3a</a:t>
                      </a:r>
                      <a:endParaRPr lang="es-ES" sz="1600" dirty="0">
                        <a:latin typeface="Times New Roman"/>
                        <a:ea typeface="Times New Roman"/>
                        <a:cs typeface="Times New Roman"/>
                      </a:endParaRPr>
                    </a:p>
                  </a:txBody>
                  <a:tcPr marL="39873" marR="39873" marT="0" marB="0" anchor="b">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77311">
                <a:tc gridSpan="4">
                  <a:txBody>
                    <a:bodyPr/>
                    <a:lstStyle/>
                    <a:p>
                      <a:pPr algn="ctr">
                        <a:spcAft>
                          <a:spcPts val="0"/>
                        </a:spcAft>
                      </a:pPr>
                      <a:r>
                        <a:rPr lang="es-ES" sz="1600" dirty="0">
                          <a:solidFill>
                            <a:schemeClr val="tx1"/>
                          </a:solidFill>
                          <a:latin typeface="Calibri" pitchFamily="34" charset="0"/>
                          <a:ea typeface="Times New Roman"/>
                          <a:cs typeface="Calibri" pitchFamily="34" charset="0"/>
                        </a:rPr>
                        <a:t>time </a:t>
                      </a:r>
                      <a:r>
                        <a:rPr lang="es-ES" sz="1600" dirty="0" err="1">
                          <a:solidFill>
                            <a:schemeClr val="tx1"/>
                          </a:solidFill>
                          <a:latin typeface="Calibri" pitchFamily="34" charset="0"/>
                          <a:ea typeface="Times New Roman"/>
                          <a:cs typeface="Calibri" pitchFamily="34" charset="0"/>
                        </a:rPr>
                        <a:t>to</a:t>
                      </a:r>
                      <a:r>
                        <a:rPr lang="es-ES" sz="1600" dirty="0">
                          <a:solidFill>
                            <a:schemeClr val="tx1"/>
                          </a:solidFill>
                          <a:latin typeface="Calibri" pitchFamily="34" charset="0"/>
                          <a:ea typeface="Times New Roman"/>
                          <a:cs typeface="Calibri" pitchFamily="34" charset="0"/>
                        </a:rPr>
                        <a:t> </a:t>
                      </a:r>
                      <a:r>
                        <a:rPr lang="es-ES" sz="1600" dirty="0" err="1">
                          <a:solidFill>
                            <a:schemeClr val="tx1"/>
                          </a:solidFill>
                          <a:latin typeface="Calibri" pitchFamily="34" charset="0"/>
                          <a:ea typeface="Times New Roman"/>
                          <a:cs typeface="Calibri" pitchFamily="34" charset="0"/>
                        </a:rPr>
                        <a:t>trigger</a:t>
                      </a:r>
                      <a:r>
                        <a:rPr lang="es-ES" sz="1600" dirty="0">
                          <a:solidFill>
                            <a:schemeClr val="tx1"/>
                          </a:solidFill>
                          <a:latin typeface="Calibri" pitchFamily="34" charset="0"/>
                          <a:ea typeface="Times New Roman"/>
                          <a:cs typeface="Calibri" pitchFamily="34" charset="0"/>
                        </a:rPr>
                        <a:t>: {0,40,64,80,100,128,160,256,320,480,512,640,1024,1280}</a:t>
                      </a:r>
                    </a:p>
                  </a:txBody>
                  <a:tcPr marL="39873" marR="39873" marT="0"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endParaRPr lang="es-ES"/>
                    </a:p>
                  </a:txBody>
                  <a:tcPr/>
                </a:tc>
                <a:tc hMerge="1">
                  <a:txBody>
                    <a:bodyPr/>
                    <a:lstStyle/>
                    <a:p>
                      <a:endParaRPr lang="es-ES"/>
                    </a:p>
                  </a:txBody>
                  <a:tcPr/>
                </a:tc>
                <a:tc hMerge="1">
                  <a:txBody>
                    <a:bodyPr/>
                    <a:lstStyle/>
                    <a:p>
                      <a:endParaRPr lang="es-ES"/>
                    </a:p>
                  </a:txBody>
                  <a:tcPr/>
                </a:tc>
              </a:tr>
            </a:tbl>
          </a:graphicData>
        </a:graphic>
      </p:graphicFrame>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4464084" cy="984885"/>
          </a:xfrm>
        </p:spPr>
        <p:txBody>
          <a:bodyPr/>
          <a:lstStyle/>
          <a:p>
            <a:r>
              <a:rPr lang="en-US" dirty="0" smtClean="0"/>
              <a:t>CASOS PRÁCTICOS</a:t>
            </a:r>
            <a:endParaRPr lang="en-US" dirty="0" smtClean="0"/>
          </a:p>
        </p:txBody>
      </p:sp>
      <p:sp>
        <p:nvSpPr>
          <p:cNvPr id="7" name="Pentagon 6"/>
          <p:cNvSpPr/>
          <p:nvPr/>
        </p:nvSpPr>
        <p:spPr>
          <a:xfrm>
            <a:off x="215188" y="900000"/>
            <a:ext cx="2103120" cy="640080"/>
          </a:xfrm>
          <a:prstGeom prst="homePlate">
            <a:avLst>
              <a:gd name="adj" fmla="val 32353"/>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smtClean="0"/>
              <a:t>NQDI</a:t>
            </a:r>
            <a:endParaRPr lang="en-US" b="1" dirty="0"/>
          </a:p>
        </p:txBody>
      </p:sp>
      <p:pic>
        <p:nvPicPr>
          <p:cNvPr id="6" name="Picture 5" descr="3182060.png"/>
          <p:cNvPicPr>
            <a:picLocks noChangeAspect="1"/>
          </p:cNvPicPr>
          <p:nvPr/>
        </p:nvPicPr>
        <p:blipFill>
          <a:blip r:embed="rId3"/>
          <a:stretch>
            <a:fillRect/>
          </a:stretch>
        </p:blipFill>
        <p:spPr>
          <a:xfrm>
            <a:off x="1291855" y="978195"/>
            <a:ext cx="457200" cy="457200"/>
          </a:xfrm>
          <a:prstGeom prst="rect">
            <a:avLst/>
          </a:prstGeom>
        </p:spPr>
      </p:pic>
      <p:pic>
        <p:nvPicPr>
          <p:cNvPr id="4098" name="Picture 2"/>
          <p:cNvPicPr>
            <a:picLocks noChangeAspect="1" noChangeArrowheads="1"/>
          </p:cNvPicPr>
          <p:nvPr/>
        </p:nvPicPr>
        <p:blipFill>
          <a:blip r:embed="rId4"/>
          <a:srcRect/>
          <a:stretch>
            <a:fillRect/>
          </a:stretch>
        </p:blipFill>
        <p:spPr bwMode="auto">
          <a:xfrm>
            <a:off x="0" y="1956510"/>
            <a:ext cx="9139332" cy="3540531"/>
          </a:xfrm>
          <a:prstGeom prst="rect">
            <a:avLst/>
          </a:prstGeom>
          <a:noFill/>
          <a:ln w="9525">
            <a:noFill/>
            <a:miter lim="800000"/>
            <a:headEnd/>
            <a:tailEnd/>
          </a:ln>
        </p:spPr>
      </p:pic>
    </p:spTree>
    <p:extLst>
      <p:ext uri="{BB962C8B-B14F-4D97-AF65-F5344CB8AC3E}">
        <p14:creationId xmlns="" xmlns:p14="http://schemas.microsoft.com/office/powerpoint/2010/main" val="13505271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Muchas</a:t>
            </a:r>
            <a:r>
              <a:rPr lang="en-US" dirty="0" smtClean="0"/>
              <a:t> Gracias</a:t>
            </a:r>
            <a:endParaRPr 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5866625" cy="492443"/>
          </a:xfrm>
        </p:spPr>
        <p:txBody>
          <a:bodyPr/>
          <a:lstStyle/>
          <a:p>
            <a:r>
              <a:rPr lang="en-US" dirty="0" smtClean="0"/>
              <a:t>CONCEPTOS GENERALES</a:t>
            </a:r>
            <a:endParaRPr lang="en-US" dirty="0"/>
          </a:p>
        </p:txBody>
      </p:sp>
      <p:graphicFrame>
        <p:nvGraphicFramePr>
          <p:cNvPr id="5" name="Table 4"/>
          <p:cNvGraphicFramePr>
            <a:graphicFrameLocks noGrp="1"/>
          </p:cNvGraphicFramePr>
          <p:nvPr/>
        </p:nvGraphicFramePr>
        <p:xfrm>
          <a:off x="138223" y="893132"/>
          <a:ext cx="8825024" cy="5544671"/>
        </p:xfrm>
        <a:graphic>
          <a:graphicData uri="http://schemas.openxmlformats.org/drawingml/2006/table">
            <a:tbl>
              <a:tblPr/>
              <a:tblGrid>
                <a:gridCol w="2532210"/>
                <a:gridCol w="6292814"/>
              </a:tblGrid>
              <a:tr h="382775">
                <a:tc>
                  <a:txBody>
                    <a:bodyPr/>
                    <a:lstStyle/>
                    <a:p>
                      <a:pPr algn="ctr" fontAlgn="ctr"/>
                      <a:r>
                        <a:rPr lang="es-ES" sz="1800" b="1" i="0" u="none" strike="noStrike" dirty="0">
                          <a:solidFill>
                            <a:schemeClr val="bg1"/>
                          </a:solidFill>
                          <a:latin typeface="Calibri"/>
                        </a:rPr>
                        <a:t>TIPOS DE MENSAJES SI</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ctr"/>
                      <a:r>
                        <a:rPr lang="es-ES" sz="1800" b="1" i="0" u="none" strike="noStrike" dirty="0">
                          <a:solidFill>
                            <a:schemeClr val="bg1"/>
                          </a:solidFill>
                          <a:latin typeface="Calibri"/>
                        </a:rPr>
                        <a:t>DESCRIPCIÓN</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r>
              <a:tr h="469263">
                <a:tc>
                  <a:txBody>
                    <a:bodyPr/>
                    <a:lstStyle/>
                    <a:p>
                      <a:pPr algn="l" fontAlgn="ctr"/>
                      <a:r>
                        <a:rPr lang="es-ES" sz="1400" b="0" i="0" u="none" strike="noStrike">
                          <a:solidFill>
                            <a:schemeClr val="tx1"/>
                          </a:solidFill>
                          <a:latin typeface="Calibri"/>
                        </a:rPr>
                        <a:t>System Information Type 1</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Cell ARFCN, parámetros RACH necesarios para el móvil para acceder al sistema e información relativa al hopping</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a:solidFill>
                            <a:schemeClr val="tx1"/>
                          </a:solidFill>
                          <a:latin typeface="Calibri"/>
                        </a:rPr>
                        <a:t>System Information Type 2</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Frecuencias BCCH de las colindancias e información PLMN. El móvil emplea estas frecuencias para las medidas de señal requeridas para los handover</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4632">
                <a:tc>
                  <a:txBody>
                    <a:bodyPr/>
                    <a:lstStyle/>
                    <a:p>
                      <a:pPr algn="l" fontAlgn="ctr"/>
                      <a:r>
                        <a:rPr lang="es-ES" sz="1400" b="0" i="0" u="none" strike="noStrike">
                          <a:solidFill>
                            <a:schemeClr val="tx1"/>
                          </a:solidFill>
                          <a:latin typeface="Calibri"/>
                        </a:rPr>
                        <a:t>System Information Type 2bis</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Parámetros de control RACH y extensión del BCCH en las celdas vecinas</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4632">
                <a:tc>
                  <a:txBody>
                    <a:bodyPr/>
                    <a:lstStyle/>
                    <a:p>
                      <a:pPr algn="l" fontAlgn="ctr"/>
                      <a:r>
                        <a:rPr lang="es-ES" sz="1400" b="0" i="0" u="none" strike="noStrike">
                          <a:solidFill>
                            <a:schemeClr val="tx1"/>
                          </a:solidFill>
                          <a:latin typeface="Calibri"/>
                        </a:rPr>
                        <a:t>System Information Type 2ter</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Información del BCCH extendido ubicado en cada vecina</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dirty="0" err="1">
                          <a:solidFill>
                            <a:schemeClr val="tx1"/>
                          </a:solidFill>
                          <a:latin typeface="Calibri"/>
                        </a:rPr>
                        <a:t>System</a:t>
                      </a:r>
                      <a:r>
                        <a:rPr lang="es-ES" sz="1400" b="0" i="0" u="none" strike="noStrike" dirty="0">
                          <a:solidFill>
                            <a:schemeClr val="tx1"/>
                          </a:solidFill>
                          <a:latin typeface="Calibri"/>
                        </a:rPr>
                        <a:t> </a:t>
                      </a:r>
                      <a:r>
                        <a:rPr lang="es-ES" sz="1400" b="0" i="0" u="none" strike="noStrike" dirty="0" err="1">
                          <a:solidFill>
                            <a:schemeClr val="tx1"/>
                          </a:solidFill>
                          <a:latin typeface="Calibri"/>
                        </a:rPr>
                        <a:t>Information</a:t>
                      </a:r>
                      <a:r>
                        <a:rPr lang="es-ES" sz="1400" b="0" i="0" u="none" strike="noStrike" dirty="0">
                          <a:solidFill>
                            <a:schemeClr val="tx1"/>
                          </a:solidFill>
                          <a:latin typeface="Calibri"/>
                        </a:rPr>
                        <a:t> </a:t>
                      </a:r>
                      <a:r>
                        <a:rPr lang="es-ES" sz="1400" b="0" i="0" u="none" strike="noStrike" dirty="0" err="1">
                          <a:solidFill>
                            <a:schemeClr val="tx1"/>
                          </a:solidFill>
                          <a:latin typeface="Calibri"/>
                        </a:rPr>
                        <a:t>Type</a:t>
                      </a:r>
                      <a:r>
                        <a:rPr lang="es-ES" sz="1400" b="0" i="0" u="none" strike="noStrike" dirty="0">
                          <a:solidFill>
                            <a:schemeClr val="tx1"/>
                          </a:solidFill>
                          <a:latin typeface="Calibri"/>
                        </a:rPr>
                        <a:t> 2Quarter</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marL="0" algn="l" defTabSz="914400" rtl="0" eaLnBrk="1" fontAlgn="ctr" latinLnBrk="0" hangingPunct="1"/>
                      <a:r>
                        <a:rPr lang="es-ES" sz="1400" b="0" i="0" u="none" strike="noStrike" kern="1200" dirty="0" smtClean="0">
                          <a:solidFill>
                            <a:schemeClr val="tx1"/>
                          </a:solidFill>
                          <a:latin typeface="Calibri"/>
                          <a:ea typeface="+mn-ea"/>
                          <a:cs typeface="+mn-cs"/>
                        </a:rPr>
                        <a:t>Información </a:t>
                      </a:r>
                      <a:r>
                        <a:rPr lang="es-ES" sz="1400" b="0" i="0" u="none" strike="noStrike" kern="1200" dirty="0">
                          <a:solidFill>
                            <a:schemeClr val="tx1"/>
                          </a:solidFill>
                          <a:latin typeface="Calibri"/>
                          <a:ea typeface="+mn-ea"/>
                          <a:cs typeface="+mn-cs"/>
                        </a:rPr>
                        <a:t>relacionada a las colindancias 3G</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703895">
                <a:tc>
                  <a:txBody>
                    <a:bodyPr/>
                    <a:lstStyle/>
                    <a:p>
                      <a:pPr algn="l" fontAlgn="ctr"/>
                      <a:r>
                        <a:rPr lang="es-ES" sz="1400" b="0" i="0" u="none" strike="noStrike" dirty="0" err="1">
                          <a:solidFill>
                            <a:schemeClr val="tx1"/>
                          </a:solidFill>
                          <a:latin typeface="Calibri"/>
                        </a:rPr>
                        <a:t>System</a:t>
                      </a:r>
                      <a:r>
                        <a:rPr lang="es-ES" sz="1400" b="0" i="0" u="none" strike="noStrike" dirty="0">
                          <a:solidFill>
                            <a:schemeClr val="tx1"/>
                          </a:solidFill>
                          <a:latin typeface="Calibri"/>
                        </a:rPr>
                        <a:t> </a:t>
                      </a:r>
                      <a:r>
                        <a:rPr lang="es-ES" sz="1400" b="0" i="0" u="none" strike="noStrike" dirty="0" err="1">
                          <a:solidFill>
                            <a:schemeClr val="tx1"/>
                          </a:solidFill>
                          <a:latin typeface="Calibri"/>
                        </a:rPr>
                        <a:t>Information</a:t>
                      </a:r>
                      <a:r>
                        <a:rPr lang="es-ES" sz="1400" b="0" i="0" u="none" strike="noStrike" dirty="0">
                          <a:solidFill>
                            <a:schemeClr val="tx1"/>
                          </a:solidFill>
                          <a:latin typeface="Calibri"/>
                        </a:rPr>
                        <a:t> </a:t>
                      </a:r>
                      <a:r>
                        <a:rPr lang="es-ES" sz="1400" b="0" i="0" u="none" strike="noStrike" dirty="0" err="1">
                          <a:solidFill>
                            <a:schemeClr val="tx1"/>
                          </a:solidFill>
                          <a:latin typeface="Calibri"/>
                        </a:rPr>
                        <a:t>Type</a:t>
                      </a:r>
                      <a:r>
                        <a:rPr lang="es-ES" sz="1400" b="0" i="0" u="none" strike="noStrike" dirty="0">
                          <a:solidFill>
                            <a:schemeClr val="tx1"/>
                          </a:solidFill>
                          <a:latin typeface="Calibri"/>
                        </a:rPr>
                        <a:t> 3</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dirty="0">
                          <a:solidFill>
                            <a:schemeClr val="tx1"/>
                          </a:solidFill>
                          <a:latin typeface="Calibri"/>
                        </a:rPr>
                        <a:t>Contiene: LAI del </a:t>
                      </a:r>
                      <a:r>
                        <a:rPr lang="es-ES" sz="1400" b="0" i="0" u="none" strike="noStrike" dirty="0" err="1">
                          <a:solidFill>
                            <a:schemeClr val="tx1"/>
                          </a:solidFill>
                          <a:latin typeface="Calibri"/>
                        </a:rPr>
                        <a:t>Location</a:t>
                      </a:r>
                      <a:r>
                        <a:rPr lang="es-ES" sz="1400" b="0" i="0" u="none" strike="noStrike" dirty="0">
                          <a:solidFill>
                            <a:schemeClr val="tx1"/>
                          </a:solidFill>
                          <a:latin typeface="Calibri"/>
                        </a:rPr>
                        <a:t> </a:t>
                      </a:r>
                      <a:r>
                        <a:rPr lang="es-ES" sz="1400" b="0" i="0" u="none" strike="noStrike" dirty="0" err="1">
                          <a:solidFill>
                            <a:schemeClr val="tx1"/>
                          </a:solidFill>
                          <a:latin typeface="Calibri"/>
                        </a:rPr>
                        <a:t>Area</a:t>
                      </a:r>
                      <a:r>
                        <a:rPr lang="es-ES" sz="1400" b="0" i="0" u="none" strike="noStrike" dirty="0">
                          <a:solidFill>
                            <a:schemeClr val="tx1"/>
                          </a:solidFill>
                          <a:latin typeface="Calibri"/>
                        </a:rPr>
                        <a:t> actual, </a:t>
                      </a:r>
                      <a:r>
                        <a:rPr lang="es-ES" sz="1400" b="0" i="0" u="none" strike="noStrike" dirty="0" err="1">
                          <a:solidFill>
                            <a:schemeClr val="tx1"/>
                          </a:solidFill>
                          <a:latin typeface="Calibri"/>
                        </a:rPr>
                        <a:t>Cell</a:t>
                      </a:r>
                      <a:r>
                        <a:rPr lang="es-ES" sz="1400" b="0" i="0" u="none" strike="noStrike" dirty="0">
                          <a:solidFill>
                            <a:schemeClr val="tx1"/>
                          </a:solidFill>
                          <a:latin typeface="Calibri"/>
                        </a:rPr>
                        <a:t> </a:t>
                      </a:r>
                      <a:r>
                        <a:rPr lang="es-ES" sz="1400" b="0" i="0" u="none" strike="noStrike" dirty="0" err="1" smtClean="0">
                          <a:solidFill>
                            <a:schemeClr val="tx1"/>
                          </a:solidFill>
                          <a:latin typeface="Calibri"/>
                        </a:rPr>
                        <a:t>Identity</a:t>
                      </a:r>
                      <a:r>
                        <a:rPr lang="es-ES" sz="1400" b="0" i="0" u="none" strike="noStrike" dirty="0">
                          <a:solidFill>
                            <a:schemeClr val="tx1"/>
                          </a:solidFill>
                          <a:latin typeface="Calibri"/>
                        </a:rPr>
                        <a:t>, información del canal de Control necesaria para calcular el grupo de </a:t>
                      </a:r>
                      <a:r>
                        <a:rPr lang="es-ES" sz="1400" b="0" i="0" u="none" strike="noStrike" dirty="0" err="1">
                          <a:solidFill>
                            <a:schemeClr val="tx1"/>
                          </a:solidFill>
                          <a:latin typeface="Calibri"/>
                        </a:rPr>
                        <a:t>paging</a:t>
                      </a:r>
                      <a:r>
                        <a:rPr lang="es-ES" sz="1400" b="0" i="0" u="none" strike="noStrike" dirty="0">
                          <a:solidFill>
                            <a:schemeClr val="tx1"/>
                          </a:solidFill>
                          <a:latin typeface="Calibri"/>
                        </a:rPr>
                        <a:t>, opciones de celda para alcanzar un buen desempeño en la celda, parámetros de selección de celda requeridos por el móvil </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4632">
                <a:tc>
                  <a:txBody>
                    <a:bodyPr/>
                    <a:lstStyle/>
                    <a:p>
                      <a:pPr algn="l" fontAlgn="ctr"/>
                      <a:r>
                        <a:rPr lang="es-ES" sz="1400" b="0" i="0" u="none" strike="noStrike">
                          <a:solidFill>
                            <a:schemeClr val="tx1"/>
                          </a:solidFill>
                          <a:latin typeface="Calibri"/>
                        </a:rPr>
                        <a:t>System Information Type 4</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CBCH y CBCH, LAI, parámetros de selección de celda y RACH</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a:solidFill>
                            <a:schemeClr val="tx1"/>
                          </a:solidFill>
                          <a:latin typeface="Calibri"/>
                        </a:rPr>
                        <a:t>System Information Type 5</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dirty="0">
                          <a:solidFill>
                            <a:schemeClr val="tx1"/>
                          </a:solidFill>
                          <a:latin typeface="Calibri"/>
                        </a:rPr>
                        <a:t>Información de las vecinas. En modo dedicado, el móvil envía reportes de medidas en el </a:t>
                      </a:r>
                      <a:r>
                        <a:rPr lang="es-ES" sz="1400" b="0" i="0" u="none" strike="noStrike" dirty="0" err="1">
                          <a:solidFill>
                            <a:schemeClr val="tx1"/>
                          </a:solidFill>
                          <a:latin typeface="Calibri"/>
                        </a:rPr>
                        <a:t>uplink</a:t>
                      </a:r>
                      <a:r>
                        <a:rPr lang="es-ES" sz="1400" b="0" i="0" u="none" strike="noStrike" dirty="0">
                          <a:solidFill>
                            <a:schemeClr val="tx1"/>
                          </a:solidFill>
                          <a:latin typeface="Calibri"/>
                        </a:rPr>
                        <a:t> e información de potencia y TA en el </a:t>
                      </a:r>
                      <a:r>
                        <a:rPr lang="es-ES" sz="1400" b="0" i="0" u="none" strike="noStrike" dirty="0" err="1">
                          <a:solidFill>
                            <a:schemeClr val="tx1"/>
                          </a:solidFill>
                          <a:latin typeface="Calibri"/>
                        </a:rPr>
                        <a:t>downlink</a:t>
                      </a:r>
                      <a:r>
                        <a:rPr lang="es-ES" sz="1400" b="0" i="0" u="none" strike="noStrike" dirty="0">
                          <a:solidFill>
                            <a:schemeClr val="tx1"/>
                          </a:solidFill>
                          <a:latin typeface="Calibri"/>
                        </a:rPr>
                        <a:t> (SACCH)</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4632">
                <a:tc>
                  <a:txBody>
                    <a:bodyPr/>
                    <a:lstStyle/>
                    <a:p>
                      <a:pPr algn="l" fontAlgn="ctr"/>
                      <a:r>
                        <a:rPr lang="es-ES" sz="1400" b="0" i="0" u="none" strike="noStrike">
                          <a:solidFill>
                            <a:schemeClr val="tx1"/>
                          </a:solidFill>
                          <a:latin typeface="Calibri"/>
                        </a:rPr>
                        <a:t>System Information Type 6</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Se transmite la información de LAI,  opciones de celda, Cell Identity y PLMN permitted</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a:solidFill>
                            <a:schemeClr val="tx1"/>
                          </a:solidFill>
                          <a:latin typeface="Calibri"/>
                        </a:rPr>
                        <a:t>System Information Type 7</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Se transmite a través del BCCH la información de parámetros de reselección para ser usados en esa celda</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a:solidFill>
                            <a:schemeClr val="tx1"/>
                          </a:solidFill>
                          <a:latin typeface="Calibri"/>
                        </a:rPr>
                        <a:t>System Information Type 8</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Se transmite a través del BCCH la información de parámetros de reselección para ser usados en esa celda</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234632">
                <a:tc>
                  <a:txBody>
                    <a:bodyPr/>
                    <a:lstStyle/>
                    <a:p>
                      <a:pPr algn="l" fontAlgn="ctr"/>
                      <a:r>
                        <a:rPr lang="es-ES" sz="1400" b="0" i="0" u="none" strike="noStrike">
                          <a:solidFill>
                            <a:schemeClr val="tx1"/>
                          </a:solidFill>
                          <a:latin typeface="Calibri"/>
                        </a:rPr>
                        <a:t>System Information Type 9</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a:solidFill>
                            <a:schemeClr val="tx1"/>
                          </a:solidFill>
                          <a:latin typeface="Calibri"/>
                        </a:rPr>
                        <a:t>Se transmite a través del BCCH la información de Scheduling</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r h="469263">
                <a:tc>
                  <a:txBody>
                    <a:bodyPr/>
                    <a:lstStyle/>
                    <a:p>
                      <a:pPr algn="l" fontAlgn="ctr"/>
                      <a:r>
                        <a:rPr lang="es-ES" sz="1400" b="0" i="0" u="none" strike="noStrike">
                          <a:solidFill>
                            <a:schemeClr val="tx1"/>
                          </a:solidFill>
                          <a:latin typeface="Calibri"/>
                        </a:rPr>
                        <a:t>System Information Type 13</a:t>
                      </a:r>
                    </a:p>
                  </a:txBody>
                  <a:tcPr marL="5582" marR="5582" marT="558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ES" sz="1400" b="0" i="0" u="none" strike="noStrike" dirty="0">
                          <a:solidFill>
                            <a:schemeClr val="tx1"/>
                          </a:solidFill>
                          <a:latin typeface="Calibri"/>
                        </a:rPr>
                        <a:t>Se transmite a través del BCCH la información de GPRS necesaria para llamadas PS, si ha sido indicado en al menos uno de los SI de los tipos 3, 4 , 7, 8.</a:t>
                      </a:r>
                    </a:p>
                  </a:txBody>
                  <a:tcPr marL="5582" marR="5582" marT="5582"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00" y="180000"/>
            <a:ext cx="6334458" cy="492443"/>
          </a:xfrm>
        </p:spPr>
        <p:txBody>
          <a:bodyPr/>
          <a:lstStyle/>
          <a:p>
            <a:r>
              <a:rPr lang="en-US" dirty="0" err="1" smtClean="0"/>
              <a:t>Bloqueos</a:t>
            </a:r>
            <a:r>
              <a:rPr lang="en-US" dirty="0" smtClean="0"/>
              <a:t> 2G</a:t>
            </a:r>
            <a:endParaRPr lang="en-US" dirty="0"/>
          </a:p>
        </p:txBody>
      </p:sp>
      <p:sp>
        <p:nvSpPr>
          <p:cNvPr id="6" name="Text Placeholder 2"/>
          <p:cNvSpPr>
            <a:spLocks noGrp="1"/>
          </p:cNvSpPr>
          <p:nvPr>
            <p:ph type="body" sz="quarter" idx="10"/>
          </p:nvPr>
        </p:nvSpPr>
        <p:spPr bwMode="gray">
          <a:xfrm>
            <a:off x="504000" y="1440000"/>
            <a:ext cx="8224838" cy="2215991"/>
          </a:xfrm>
        </p:spPr>
        <p:txBody>
          <a:bodyPr>
            <a:spAutoFit/>
          </a:bodyPr>
          <a:lstStyle/>
          <a:p>
            <a:pPr marL="0" indent="0">
              <a:buNone/>
            </a:pPr>
            <a:r>
              <a:rPr lang="es-ES" b="1" dirty="0" smtClean="0"/>
              <a:t>Principales causas:</a:t>
            </a:r>
          </a:p>
          <a:p>
            <a:pPr marL="0" indent="0">
              <a:buNone/>
            </a:pPr>
            <a:endParaRPr b="1" dirty="0" smtClean="0"/>
          </a:p>
          <a:p>
            <a:pPr lvl="1">
              <a:buSzPct val="120000"/>
            </a:pPr>
            <a:r>
              <a:rPr dirty="0" err="1" smtClean="0"/>
              <a:t>Cobertura</a:t>
            </a:r>
            <a:endParaRPr dirty="0" smtClean="0"/>
          </a:p>
          <a:p>
            <a:pPr lvl="1">
              <a:buSzPct val="120000"/>
            </a:pPr>
            <a:r>
              <a:rPr lang="es-ES" dirty="0" smtClean="0"/>
              <a:t>Capacidad / Congestión</a:t>
            </a:r>
          </a:p>
          <a:p>
            <a:pPr lvl="1">
              <a:buSzPct val="120000"/>
            </a:pPr>
            <a:r>
              <a:rPr lang="es-ES" dirty="0" smtClean="0"/>
              <a:t>Parametrización</a:t>
            </a:r>
          </a:p>
          <a:p>
            <a:pPr lvl="1">
              <a:buSzPct val="120000"/>
            </a:pPr>
            <a:r>
              <a:rPr lang="es-ES" dirty="0" smtClean="0"/>
              <a:t>Falta de colindancias</a:t>
            </a:r>
          </a:p>
          <a:p>
            <a:pPr lvl="1">
              <a:buSzPct val="120000"/>
            </a:pPr>
            <a:r>
              <a:rPr lang="es-ES" dirty="0" smtClean="0"/>
              <a:t>Calidad / Interferencia / Falta de canal dominante (</a:t>
            </a:r>
            <a:r>
              <a:rPr lang="es-ES" dirty="0" err="1" smtClean="0"/>
              <a:t>overlap</a:t>
            </a:r>
            <a:r>
              <a:rPr lang="es-ES" dirty="0" smtClean="0"/>
              <a:t>)</a:t>
            </a:r>
          </a:p>
          <a:p>
            <a:pPr lvl="1">
              <a:buSzPct val="120000"/>
            </a:pPr>
            <a:r>
              <a:rPr lang="es-ES" dirty="0" smtClean="0"/>
              <a:t>No Radio – Indisponibilidad </a:t>
            </a:r>
            <a:r>
              <a:rPr lang="es-ES" dirty="0"/>
              <a:t>/ Transmisión </a:t>
            </a:r>
            <a:r>
              <a:rPr lang="es-ES" dirty="0" smtClean="0"/>
              <a:t>/ Alarmas / </a:t>
            </a:r>
            <a:r>
              <a:rPr lang="es-ES" dirty="0" err="1" smtClean="0"/>
              <a:t>Unspecified</a:t>
            </a:r>
            <a:endParaRPr lang="es-ES" dirty="0" smtClean="0"/>
          </a:p>
        </p:txBody>
      </p:sp>
    </p:spTree>
    <p:extLst>
      <p:ext uri="{BB962C8B-B14F-4D97-AF65-F5344CB8AC3E}">
        <p14:creationId xmlns="" xmlns:p14="http://schemas.microsoft.com/office/powerpoint/2010/main" val="3036979152"/>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3E0E9-BBAC-4E77-B03C-F4757A7347B6}">
  <ds:schemaRefs>
    <ds:schemaRef ds:uri="http://purl.org/dc/dcmitype/"/>
    <ds:schemaRef ds:uri="http://schemas.microsoft.com/office/infopath/2007/PartnerControls"/>
    <ds:schemaRef ds:uri="http://purl.org/dc/terms/"/>
    <ds:schemaRef ds:uri="http://www.w3.org/XML/1998/namespace"/>
    <ds:schemaRef ds:uri="4d6ad1ba-d08e-4b75-8db3-2812d04b0920"/>
    <ds:schemaRef ds:uri="http://schemas.microsoft.com/office/2006/documentManagement/types"/>
    <ds:schemaRef ds:uri="http://purl.org/dc/elements/1.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4519</Words>
  <Application>Microsoft Office PowerPoint</Application>
  <PresentationFormat>On-screen Show (4:3)</PresentationFormat>
  <Paragraphs>780</Paragraphs>
  <Slides>79</Slides>
  <Notes>79</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blank</vt:lpstr>
      <vt:lpstr>ANALISIS 2G/3G/4G ACCESIBILIDAD &amp; CAÍDAS</vt:lpstr>
      <vt:lpstr>Agenda</vt:lpstr>
      <vt:lpstr>CONCEPTOS GENERALES</vt:lpstr>
      <vt:lpstr>CONCEPTOS GENERALES</vt:lpstr>
      <vt:lpstr>CONCEPTOS GENERALES</vt:lpstr>
      <vt:lpstr>CONCEPTOS GENERALES</vt:lpstr>
      <vt:lpstr>CONCEPTOS GENERALES</vt:lpstr>
      <vt:lpstr>CONCEPTOS GENERALES</vt:lpstr>
      <vt:lpstr>Bloqueos 2G</vt:lpstr>
      <vt:lpstr>Bloqueos 2G</vt:lpstr>
      <vt:lpstr>Bloqueos 2G</vt:lpstr>
      <vt:lpstr>Bloqueos 2G</vt:lpstr>
      <vt:lpstr>Bloqueos 2G</vt:lpstr>
      <vt:lpstr>Bloqueos 2G</vt:lpstr>
      <vt:lpstr>Bloqueos 2G</vt:lpstr>
      <vt:lpstr>Bloqueos 2G</vt:lpstr>
      <vt:lpstr>Bloqueos 2G</vt:lpstr>
      <vt:lpstr>Bloqueos 2G</vt:lpstr>
      <vt:lpstr>Bloqueos 2G</vt:lpstr>
      <vt:lpstr>Bloqueos 2G</vt:lpstr>
      <vt:lpstr>Bloqueos 2G</vt:lpstr>
      <vt:lpstr>Bloqueos 2G</vt:lpstr>
      <vt:lpstr>Caídas 2G</vt:lpstr>
      <vt:lpstr>Caídas 2G</vt:lpstr>
      <vt:lpstr>Caídas 2G</vt:lpstr>
      <vt:lpstr>Caídas 2G</vt:lpstr>
      <vt:lpstr>Caídas 2G</vt:lpstr>
      <vt:lpstr>Caídas 2G</vt:lpstr>
      <vt:lpstr>Caídas 2G</vt:lpstr>
      <vt:lpstr>Caídas 2G</vt:lpstr>
      <vt:lpstr>Caídas 2G</vt:lpstr>
      <vt:lpstr>Caídas 2G</vt:lpstr>
      <vt:lpstr>Caídas 2G</vt:lpstr>
      <vt:lpstr>Caídas 2G</vt:lpstr>
      <vt:lpstr>Caídas 2G</vt:lpstr>
      <vt:lpstr>Caídas 2G</vt:lpstr>
      <vt:lpstr>Bloqueos 3G</vt:lpstr>
      <vt:lpstr>Bloqueos 3G</vt:lpstr>
      <vt:lpstr>Bloqueos 3G</vt:lpstr>
      <vt:lpstr>Bloqueos 3G</vt:lpstr>
      <vt:lpstr>Bloqueos 3G</vt:lpstr>
      <vt:lpstr>Bloqueos 3G</vt:lpstr>
      <vt:lpstr>Bloqueos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Caídas 3G</vt:lpstr>
      <vt:lpstr>CSFB 4G</vt:lpstr>
      <vt:lpstr>CSFB 4G</vt:lpstr>
      <vt:lpstr>CSFB 4G</vt:lpstr>
      <vt:lpstr>CSFB 4G</vt:lpstr>
      <vt:lpstr>CSFB 4G</vt:lpstr>
      <vt:lpstr>CSFB 4G</vt:lpstr>
      <vt:lpstr>CSFB 4G</vt:lpstr>
      <vt:lpstr>Eventos 4G</vt:lpstr>
      <vt:lpstr>CASOS PRÁCTICOS</vt:lpstr>
      <vt:lpstr>Muchas Gracias</vt:lpstr>
      <vt:lpstr>Slide 79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2013-08-05T12:35:31Z</dcterms:created>
  <dcterms:modified xsi:type="dcterms:W3CDTF">2015-05-11T14:28:35Z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